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6"/>
  </p:notesMasterIdLst>
  <p:handoutMasterIdLst>
    <p:handoutMasterId r:id="rId57"/>
  </p:handoutMasterIdLst>
  <p:sldIdLst>
    <p:sldId id="257" r:id="rId2"/>
    <p:sldId id="332" r:id="rId3"/>
    <p:sldId id="269" r:id="rId4"/>
    <p:sldId id="325" r:id="rId5"/>
    <p:sldId id="262" r:id="rId6"/>
    <p:sldId id="270" r:id="rId7"/>
    <p:sldId id="271" r:id="rId8"/>
    <p:sldId id="272" r:id="rId9"/>
    <p:sldId id="279" r:id="rId10"/>
    <p:sldId id="274" r:id="rId11"/>
    <p:sldId id="276" r:id="rId12"/>
    <p:sldId id="277" r:id="rId13"/>
    <p:sldId id="278" r:id="rId14"/>
    <p:sldId id="331" r:id="rId15"/>
    <p:sldId id="288" r:id="rId16"/>
    <p:sldId id="289" r:id="rId17"/>
    <p:sldId id="333" r:id="rId18"/>
    <p:sldId id="334" r:id="rId19"/>
    <p:sldId id="263" r:id="rId20"/>
    <p:sldId id="293" r:id="rId21"/>
    <p:sldId id="327" r:id="rId22"/>
    <p:sldId id="299" r:id="rId23"/>
    <p:sldId id="300" r:id="rId24"/>
    <p:sldId id="295" r:id="rId25"/>
    <p:sldId id="301" r:id="rId26"/>
    <p:sldId id="337" r:id="rId27"/>
    <p:sldId id="304" r:id="rId28"/>
    <p:sldId id="336" r:id="rId29"/>
    <p:sldId id="305" r:id="rId30"/>
    <p:sldId id="338" r:id="rId31"/>
    <p:sldId id="360" r:id="rId32"/>
    <p:sldId id="344" r:id="rId33"/>
    <p:sldId id="345" r:id="rId34"/>
    <p:sldId id="346" r:id="rId35"/>
    <p:sldId id="347" r:id="rId36"/>
    <p:sldId id="306" r:id="rId37"/>
    <p:sldId id="311" r:id="rId38"/>
    <p:sldId id="313" r:id="rId39"/>
    <p:sldId id="312" r:id="rId40"/>
    <p:sldId id="328" r:id="rId41"/>
    <p:sldId id="330" r:id="rId42"/>
    <p:sldId id="329" r:id="rId43"/>
    <p:sldId id="314" r:id="rId44"/>
    <p:sldId id="316" r:id="rId45"/>
    <p:sldId id="317" r:id="rId46"/>
    <p:sldId id="318" r:id="rId47"/>
    <p:sldId id="319" r:id="rId48"/>
    <p:sldId id="339" r:id="rId49"/>
    <p:sldId id="264" r:id="rId50"/>
    <p:sldId id="321" r:id="rId51"/>
    <p:sldId id="320" r:id="rId52"/>
    <p:sldId id="322" r:id="rId53"/>
    <p:sldId id="361" r:id="rId54"/>
    <p:sldId id="324"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D1D2"/>
    <a:srgbClr val="FFFFFF"/>
    <a:srgbClr val="CD0000"/>
    <a:srgbClr val="041C40"/>
    <a:srgbClr val="82AED3"/>
    <a:srgbClr val="D9D9D9"/>
    <a:srgbClr val="F2C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7"/>
    <p:restoredTop sz="69168"/>
  </p:normalViewPr>
  <p:slideViewPr>
    <p:cSldViewPr snapToGrid="0" snapToObjects="1" showGuides="1">
      <p:cViewPr varScale="1">
        <p:scale>
          <a:sx n="74" d="100"/>
          <a:sy n="74" d="100"/>
        </p:scale>
        <p:origin x="736" y="168"/>
      </p:cViewPr>
      <p:guideLst>
        <p:guide orient="horz" pos="2184"/>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BD4C5CD-71D5-B142-B3D0-BB350FAA0D4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CE84B76-7375-E44A-B058-921CA53A7ED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F279A6-F8A8-0941-9A9C-EF7C1BFAD847}" type="datetimeFigureOut">
              <a:rPr lang="en-US" smtClean="0"/>
              <a:t>2/10/20</a:t>
            </a:fld>
            <a:endParaRPr lang="en-US"/>
          </a:p>
        </p:txBody>
      </p:sp>
      <p:sp>
        <p:nvSpPr>
          <p:cNvPr id="4" name="Footer Placeholder 3">
            <a:extLst>
              <a:ext uri="{FF2B5EF4-FFF2-40B4-BE49-F238E27FC236}">
                <a16:creationId xmlns:a16="http://schemas.microsoft.com/office/drawing/2014/main" id="{DCE25320-B6E0-624C-86CB-4E1909ED7FD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FCDBD51-82E6-C748-8F03-12904B9F58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5A7230-42AC-3F43-870C-7D004945B5CB}" type="slidenum">
              <a:rPr lang="en-US" smtClean="0"/>
              <a:t>‹#›</a:t>
            </a:fld>
            <a:endParaRPr lang="en-US"/>
          </a:p>
        </p:txBody>
      </p:sp>
    </p:spTree>
    <p:extLst>
      <p:ext uri="{BB962C8B-B14F-4D97-AF65-F5344CB8AC3E}">
        <p14:creationId xmlns:p14="http://schemas.microsoft.com/office/powerpoint/2010/main" val="3637477494"/>
      </p:ext>
    </p:extLst>
  </p:cSld>
  <p:clrMap bg1="lt1" tx1="dk1" bg2="lt2" tx2="dk2" accent1="accent1" accent2="accent2" accent3="accent3" accent4="accent4" accent5="accent5" accent6="accent6" hlink="hlink" folHlink="folHlink"/>
</p:handoutMaster>
</file>

<file path=ppt/media/image1.tiff>
</file>

<file path=ppt/media/image10.png>
</file>

<file path=ppt/media/image100.png>
</file>

<file path=ppt/media/image11.pn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10.png>
</file>

<file path=ppt/media/image22.png>
</file>

<file path=ppt/media/image220.png>
</file>

<file path=ppt/media/image23.png>
</file>

<file path=ppt/media/image24.tiff>
</file>

<file path=ppt/media/image25.png>
</file>

<file path=ppt/media/image33.png>
</file>

<file path=ppt/media/image40.png>
</file>

<file path=ppt/media/image41.png>
</file>

<file path=ppt/media/image5.png>
</file>

<file path=ppt/media/image6.png>
</file>

<file path=ppt/media/image7.png>
</file>

<file path=ppt/media/image8.png>
</file>

<file path=ppt/media/image80.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4ED834-14AC-5648-8DBC-2146A11B4864}" type="datetimeFigureOut">
              <a:rPr lang="en-US" smtClean="0"/>
              <a:t>2/10/20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7EE5C6-D897-0A4E-B5A2-64781E63EDE0}" type="slidenum">
              <a:rPr lang="en-US" smtClean="0"/>
              <a:t>‹#›</a:t>
            </a:fld>
            <a:endParaRPr lang="en-US"/>
          </a:p>
        </p:txBody>
      </p:sp>
    </p:spTree>
    <p:extLst>
      <p:ext uri="{BB962C8B-B14F-4D97-AF65-F5344CB8AC3E}">
        <p14:creationId xmlns:p14="http://schemas.microsoft.com/office/powerpoint/2010/main" val="3523266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4</a:t>
            </a:fld>
            <a:endParaRPr lang="en-US"/>
          </a:p>
        </p:txBody>
      </p:sp>
    </p:spTree>
    <p:extLst>
      <p:ext uri="{BB962C8B-B14F-4D97-AF65-F5344CB8AC3E}">
        <p14:creationId xmlns:p14="http://schemas.microsoft.com/office/powerpoint/2010/main" val="40922802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CAN USE PIVOT TABLE TO CREATE COUNTS, OR COUNTIF</a:t>
            </a:r>
          </a:p>
          <a:p>
            <a:pPr marL="228600" indent="-228600">
              <a:buAutoNum type="arabicPeriod"/>
            </a:pPr>
            <a:r>
              <a:rPr lang="en-US" dirty="0"/>
              <a:t>WRITE EXPECTED PROBABILITIES</a:t>
            </a:r>
          </a:p>
          <a:p>
            <a:pPr marL="228600" indent="-228600">
              <a:buAutoNum type="arabicPeriod"/>
            </a:pPr>
            <a:r>
              <a:rPr lang="en-US" dirty="0"/>
              <a:t>COMPUTE EXPECTED COUNTS</a:t>
            </a:r>
          </a:p>
          <a:p>
            <a:pPr marL="228600" indent="-228600">
              <a:buAutoNum type="arabicPeriod"/>
            </a:pPr>
            <a:r>
              <a:rPr lang="en-US" dirty="0"/>
              <a:t>COMPUTE (N-E)^2/E FOR EACH CELL</a:t>
            </a:r>
          </a:p>
          <a:p>
            <a:pPr marL="228600" indent="-228600">
              <a:buAutoNum type="arabicPeriod"/>
            </a:pPr>
            <a:r>
              <a:rPr lang="en-US" dirty="0"/>
              <a:t>SUM THEM TO COMPUTE X^2</a:t>
            </a:r>
          </a:p>
          <a:p>
            <a:pPr marL="228600" indent="-228600">
              <a:buAutoNum type="arabicPeriod"/>
            </a:pPr>
            <a:r>
              <a:rPr lang="en-US" dirty="0"/>
              <a:t>COMPUTE X-SQ USING 1 – CHISQ.DIST(X^2, 3-1, TRUE)</a:t>
            </a:r>
          </a:p>
          <a:p>
            <a:pPr marL="228600" indent="-228600">
              <a:buAutoNum type="arabicPeriod"/>
            </a:pPr>
            <a:r>
              <a:rPr lang="en-US" dirty="0"/>
              <a:t>ALSO SHOW THE CHISQ.TEST COMMAND</a:t>
            </a:r>
          </a:p>
        </p:txBody>
      </p:sp>
      <p:sp>
        <p:nvSpPr>
          <p:cNvPr id="4" name="Slide Number Placeholder 3"/>
          <p:cNvSpPr>
            <a:spLocks noGrp="1"/>
          </p:cNvSpPr>
          <p:nvPr>
            <p:ph type="sldNum" sz="quarter" idx="5"/>
          </p:nvPr>
        </p:nvSpPr>
        <p:spPr/>
        <p:txBody>
          <a:bodyPr/>
          <a:lstStyle/>
          <a:p>
            <a:fld id="{987EE5C6-D897-0A4E-B5A2-64781E63EDE0}" type="slidenum">
              <a:rPr lang="en-US" smtClean="0"/>
              <a:t>46</a:t>
            </a:fld>
            <a:endParaRPr lang="en-US"/>
          </a:p>
        </p:txBody>
      </p:sp>
    </p:spTree>
    <p:extLst>
      <p:ext uri="{BB962C8B-B14F-4D97-AF65-F5344CB8AC3E}">
        <p14:creationId xmlns:p14="http://schemas.microsoft.com/office/powerpoint/2010/main" val="3443795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USE PIVOT TABLE TO CREATE COUNTS</a:t>
            </a:r>
          </a:p>
          <a:p>
            <a:pPr marL="228600" indent="-228600">
              <a:buAutoNum type="arabicPeriod"/>
            </a:pPr>
            <a:r>
              <a:rPr lang="en-US" dirty="0"/>
              <a:t>COMPUTE EXPECTED COUNTS (CAN HELP TO FIX COL/ROW REFERENCES)</a:t>
            </a:r>
          </a:p>
          <a:p>
            <a:pPr marL="228600" indent="-228600">
              <a:buAutoNum type="arabicPeriod"/>
            </a:pPr>
            <a:r>
              <a:rPr lang="en-US" dirty="0"/>
              <a:t>COMPUTE (N-E)^2/E FOR EACH CELL</a:t>
            </a:r>
          </a:p>
          <a:p>
            <a:pPr marL="228600" indent="-228600">
              <a:buAutoNum type="arabicPeriod"/>
            </a:pPr>
            <a:r>
              <a:rPr lang="en-US" dirty="0"/>
              <a:t>SUM THEM TO COMPUTE X^2</a:t>
            </a:r>
          </a:p>
          <a:p>
            <a:pPr marL="228600" indent="-228600">
              <a:buAutoNum type="arabicPeriod"/>
            </a:pPr>
            <a:r>
              <a:rPr lang="en-US" dirty="0"/>
              <a:t>COMPUTE X-SQ USING 1 – CHISQ.DIST(X^2, 3-1, TRUE)</a:t>
            </a:r>
          </a:p>
          <a:p>
            <a:pPr marL="228600" indent="-228600">
              <a:buAutoNum type="arabicPeriod"/>
            </a:pPr>
            <a:r>
              <a:rPr lang="en-US" dirty="0"/>
              <a:t>ALSO SHOW THE CHISQ.TEST COMMAND</a:t>
            </a:r>
          </a:p>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47</a:t>
            </a:fld>
            <a:endParaRPr lang="en-US"/>
          </a:p>
        </p:txBody>
      </p:sp>
    </p:spTree>
    <p:extLst>
      <p:ext uri="{BB962C8B-B14F-4D97-AF65-F5344CB8AC3E}">
        <p14:creationId xmlns:p14="http://schemas.microsoft.com/office/powerpoint/2010/main" val="1956572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51</a:t>
            </a:fld>
            <a:endParaRPr lang="en-US"/>
          </a:p>
        </p:txBody>
      </p:sp>
    </p:spTree>
    <p:extLst>
      <p:ext uri="{BB962C8B-B14F-4D97-AF65-F5344CB8AC3E}">
        <p14:creationId xmlns:p14="http://schemas.microsoft.com/office/powerpoint/2010/main" val="3751325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6</a:t>
            </a:fld>
            <a:endParaRPr lang="en-US"/>
          </a:p>
        </p:txBody>
      </p:sp>
    </p:spTree>
    <p:extLst>
      <p:ext uri="{BB962C8B-B14F-4D97-AF65-F5344CB8AC3E}">
        <p14:creationId xmlns:p14="http://schemas.microsoft.com/office/powerpoint/2010/main" val="2523043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20</a:t>
            </a:fld>
            <a:endParaRPr lang="en-US"/>
          </a:p>
        </p:txBody>
      </p:sp>
    </p:spTree>
    <p:extLst>
      <p:ext uri="{BB962C8B-B14F-4D97-AF65-F5344CB8AC3E}">
        <p14:creationId xmlns:p14="http://schemas.microsoft.com/office/powerpoint/2010/main" val="1169512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22</a:t>
            </a:fld>
            <a:endParaRPr lang="en-US"/>
          </a:p>
        </p:txBody>
      </p:sp>
    </p:spTree>
    <p:extLst>
      <p:ext uri="{BB962C8B-B14F-4D97-AF65-F5344CB8AC3E}">
        <p14:creationId xmlns:p14="http://schemas.microsoft.com/office/powerpoint/2010/main" val="963129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 THE T-STATISTIC BY ”HAND”</a:t>
            </a:r>
          </a:p>
          <a:p>
            <a:r>
              <a:rPr lang="en-US" dirty="0"/>
              <a:t>COMPUTE THE COMPONENTS SEPARATELY: N, X-BAR, S, T, P</a:t>
            </a:r>
          </a:p>
          <a:p>
            <a:r>
              <a:rPr lang="en-US" dirty="0"/>
              <a:t>MAKE SURE TO TAKE TWO-SIDED: 2*(1-T.DIST(STAT, N-1, TRUE))</a:t>
            </a:r>
          </a:p>
          <a:p>
            <a:r>
              <a:rPr lang="en-US" dirty="0"/>
              <a:t>IN EXCEL, THEY ALSO HAVE T.DIST.2T(STAT, DF) FOR TWO-TAILED TESTS</a:t>
            </a:r>
          </a:p>
          <a:p>
            <a:r>
              <a:rPr lang="en-US" dirty="0"/>
              <a:t>P = 0.003175</a:t>
            </a:r>
          </a:p>
        </p:txBody>
      </p:sp>
      <p:sp>
        <p:nvSpPr>
          <p:cNvPr id="4" name="Slide Number Placeholder 3"/>
          <p:cNvSpPr>
            <a:spLocks noGrp="1"/>
          </p:cNvSpPr>
          <p:nvPr>
            <p:ph type="sldNum" sz="quarter" idx="5"/>
          </p:nvPr>
        </p:nvSpPr>
        <p:spPr/>
        <p:txBody>
          <a:bodyPr/>
          <a:lstStyle/>
          <a:p>
            <a:fld id="{987EE5C6-D897-0A4E-B5A2-64781E63EDE0}" type="slidenum">
              <a:rPr lang="en-US" smtClean="0"/>
              <a:t>23</a:t>
            </a:fld>
            <a:endParaRPr lang="en-US"/>
          </a:p>
        </p:txBody>
      </p:sp>
    </p:spTree>
    <p:extLst>
      <p:ext uri="{BB962C8B-B14F-4D97-AF65-F5344CB8AC3E}">
        <p14:creationId xmlns:p14="http://schemas.microsoft.com/office/powerpoint/2010/main" val="13364221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24</a:t>
            </a:fld>
            <a:endParaRPr lang="en-US"/>
          </a:p>
        </p:txBody>
      </p:sp>
    </p:spTree>
    <p:extLst>
      <p:ext uri="{BB962C8B-B14F-4D97-AF65-F5344CB8AC3E}">
        <p14:creationId xmlns:p14="http://schemas.microsoft.com/office/powerpoint/2010/main" val="3081811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DATA ANALYSIS TOOLPAK</a:t>
            </a:r>
          </a:p>
          <a:p>
            <a:r>
              <a:rPr lang="en-US" dirty="0"/>
              <a:t>IF NOT INSTALLED, CAN GO TO FILE &gt; OPTIONS &gt; ADD-INS &gt; GO &gt; …</a:t>
            </a:r>
          </a:p>
          <a:p>
            <a:endParaRPr lang="en-US" dirty="0"/>
          </a:p>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25</a:t>
            </a:fld>
            <a:endParaRPr lang="en-US"/>
          </a:p>
        </p:txBody>
      </p:sp>
    </p:spTree>
    <p:extLst>
      <p:ext uri="{BB962C8B-B14F-4D97-AF65-F5344CB8AC3E}">
        <p14:creationId xmlns:p14="http://schemas.microsoft.com/office/powerpoint/2010/main" val="30365105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COMPUTE BY HAND</a:t>
            </a:r>
          </a:p>
          <a:p>
            <a:pPr marL="228600" indent="-228600">
              <a:buAutoNum type="arabicPeriod"/>
            </a:pPr>
            <a:r>
              <a:rPr lang="en-US" dirty="0"/>
              <a:t>PIVOT TABLE</a:t>
            </a:r>
          </a:p>
          <a:p>
            <a:pPr marL="228600" indent="-228600">
              <a:buAutoNum type="arabicPeriod"/>
            </a:pPr>
            <a:r>
              <a:rPr lang="en-US" dirty="0"/>
              <a:t>COPY/PASTE AS VALUES</a:t>
            </a:r>
          </a:p>
          <a:p>
            <a:pPr marL="228600" indent="-228600">
              <a:buAutoNum type="arabicPeriod"/>
            </a:pPr>
            <a:r>
              <a:rPr lang="en-US" dirty="0"/>
              <a:t>COMPUTE P1, P2, P_STAR, N1, N2</a:t>
            </a:r>
          </a:p>
          <a:p>
            <a:pPr marL="228600" indent="-228600">
              <a:buAutoNum type="arabicPeriod"/>
            </a:pPr>
            <a:r>
              <a:rPr lang="en-US" dirty="0"/>
              <a:t>THE EXCEL COMMAND IS NORM.S.DIST FOR THE STANDARD NORMAL DIST </a:t>
            </a:r>
          </a:p>
          <a:p>
            <a:pPr marL="228600" indent="-228600">
              <a:buAutoNum type="arabicPeriod"/>
            </a:pPr>
            <a:r>
              <a:rPr lang="en-US" dirty="0"/>
              <a:t>FORMULAA: 2*(1-NORM.S.DIST(Z, TRUE)) </a:t>
            </a:r>
          </a:p>
          <a:p>
            <a:pPr marL="228600" indent="-228600">
              <a:buAutoNum type="arabicPeriod"/>
            </a:pPr>
            <a:r>
              <a:rPr lang="en-US" dirty="0"/>
              <a:t>P = 0.023624</a:t>
            </a:r>
          </a:p>
        </p:txBody>
      </p:sp>
      <p:sp>
        <p:nvSpPr>
          <p:cNvPr id="4" name="Slide Number Placeholder 3"/>
          <p:cNvSpPr>
            <a:spLocks noGrp="1"/>
          </p:cNvSpPr>
          <p:nvPr>
            <p:ph type="sldNum" sz="quarter" idx="5"/>
          </p:nvPr>
        </p:nvSpPr>
        <p:spPr/>
        <p:txBody>
          <a:bodyPr/>
          <a:lstStyle/>
          <a:p>
            <a:fld id="{987EE5C6-D897-0A4E-B5A2-64781E63EDE0}" type="slidenum">
              <a:rPr lang="en-US" smtClean="0"/>
              <a:t>29</a:t>
            </a:fld>
            <a:endParaRPr lang="en-US"/>
          </a:p>
        </p:txBody>
      </p:sp>
    </p:spTree>
    <p:extLst>
      <p:ext uri="{BB962C8B-B14F-4D97-AF65-F5344CB8AC3E}">
        <p14:creationId xmlns:p14="http://schemas.microsoft.com/office/powerpoint/2010/main" val="1312562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7EE5C6-D897-0A4E-B5A2-64781E63EDE0}" type="slidenum">
              <a:rPr lang="en-US" smtClean="0"/>
              <a:t>31</a:t>
            </a:fld>
            <a:endParaRPr lang="en-US"/>
          </a:p>
        </p:txBody>
      </p:sp>
    </p:spTree>
    <p:extLst>
      <p:ext uri="{BB962C8B-B14F-4D97-AF65-F5344CB8AC3E}">
        <p14:creationId xmlns:p14="http://schemas.microsoft.com/office/powerpoint/2010/main" val="1363264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solidFill>
          <a:srgbClr val="0125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D36E2-8FB3-4F4F-9BE1-96531F5D2696}"/>
              </a:ext>
            </a:extLst>
          </p:cNvPr>
          <p:cNvSpPr>
            <a:spLocks noGrp="1"/>
          </p:cNvSpPr>
          <p:nvPr>
            <p:ph type="ctrTitle"/>
          </p:nvPr>
        </p:nvSpPr>
        <p:spPr>
          <a:xfrm>
            <a:off x="838200" y="1041400"/>
            <a:ext cx="6591300" cy="2387600"/>
          </a:xfrm>
        </p:spPr>
        <p:txBody>
          <a:bodyPr anchor="b"/>
          <a:lstStyle>
            <a:lvl1pPr marL="15875" indent="0" algn="ctr">
              <a:tabLst/>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8F7BAAE-A519-6141-84CE-A0C098D066F8}"/>
              </a:ext>
            </a:extLst>
          </p:cNvPr>
          <p:cNvSpPr>
            <a:spLocks noGrp="1"/>
          </p:cNvSpPr>
          <p:nvPr>
            <p:ph type="subTitle" idx="1"/>
          </p:nvPr>
        </p:nvSpPr>
        <p:spPr>
          <a:xfrm>
            <a:off x="838200" y="3521075"/>
            <a:ext cx="65913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0AA57A3-BD55-AF4B-8D44-4037C59CBD27}"/>
              </a:ext>
            </a:extLst>
          </p:cNvPr>
          <p:cNvSpPr>
            <a:spLocks noGrp="1"/>
          </p:cNvSpPr>
          <p:nvPr>
            <p:ph type="dt" sz="half" idx="10"/>
          </p:nvPr>
        </p:nvSpPr>
        <p:spPr/>
        <p:txBody>
          <a:bodyPr/>
          <a:lstStyle>
            <a:lvl1pPr>
              <a:defRPr>
                <a:solidFill>
                  <a:schemeClr val="bg1"/>
                </a:solidFill>
              </a:defRPr>
            </a:lvl1p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D1592FA8-761C-0B43-A639-18F5FEA1458A}"/>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F00E6C8B-E097-9D4B-838D-AB7112677A46}"/>
              </a:ext>
            </a:extLst>
          </p:cNvPr>
          <p:cNvSpPr>
            <a:spLocks noGrp="1"/>
          </p:cNvSpPr>
          <p:nvPr>
            <p:ph type="sldNum" sz="quarter" idx="12"/>
          </p:nvPr>
        </p:nvSpPr>
        <p:spPr/>
        <p:txBody>
          <a:bodyPr/>
          <a:lstStyle>
            <a:lvl1pPr>
              <a:defRPr>
                <a:solidFill>
                  <a:schemeClr val="bg1"/>
                </a:solidFill>
              </a:defRPr>
            </a:lvl1pPr>
          </a:lstStyle>
          <a:p>
            <a:fld id="{5955D802-3FFD-B645-913E-9F68EEDF31DD}" type="slidenum">
              <a:rPr lang="en-US" smtClean="0"/>
              <a:t>‹#›</a:t>
            </a:fld>
            <a:endParaRPr lang="en-US"/>
          </a:p>
        </p:txBody>
      </p:sp>
      <p:sp>
        <p:nvSpPr>
          <p:cNvPr id="9" name="Text Placeholder 8">
            <a:extLst>
              <a:ext uri="{FF2B5EF4-FFF2-40B4-BE49-F238E27FC236}">
                <a16:creationId xmlns:a16="http://schemas.microsoft.com/office/drawing/2014/main" id="{3769BCDF-4A5E-BF43-973D-9FEB46E61B2C}"/>
              </a:ext>
            </a:extLst>
          </p:cNvPr>
          <p:cNvSpPr>
            <a:spLocks noGrp="1"/>
          </p:cNvSpPr>
          <p:nvPr>
            <p:ph type="body" sz="quarter" idx="13"/>
          </p:nvPr>
        </p:nvSpPr>
        <p:spPr>
          <a:xfrm>
            <a:off x="7837488" y="1041400"/>
            <a:ext cx="3516312" cy="4135437"/>
          </a:xfrm>
          <a:solidFill>
            <a:schemeClr val="bg1"/>
          </a:solidFill>
          <a:ln>
            <a:solidFill>
              <a:schemeClr val="bg1"/>
            </a:solidFill>
          </a:ln>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41648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9A361-81D6-3645-9402-4356EC827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02A4C5-9D84-BF45-A9EC-510C5F577EB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B0D857-3F31-7140-AC05-3F16D4B042BB}"/>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6566A9A8-943C-114D-ACF5-B15E6F2B1F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56CAEC-9FDE-C447-B1BC-CC3EC774C012}"/>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3827177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E6B66D-10FD-A941-AD12-61DA8599E1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D2562EB-46C1-1E49-8849-C1D44B8730B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E21E39-2CE9-3040-9A97-570E17782516}"/>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213C5B76-D2AF-C74B-8195-5C0651FA12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1267AB-8DC3-904F-9A74-7EA1FF82FD98}"/>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3893454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11E9F-FB02-B342-9F6A-5A3AD827F2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854971-BDA9-4D47-9381-A28D2E0EC1C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E57E4F-000B-5D4B-ACB2-E6B9759E03EA}"/>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75C5D650-C750-0541-B5A4-EBE81C2A5C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E47595-79AB-CC47-924C-12A041F4C2ED}"/>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2070733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bg>
      <p:bgPr>
        <a:solidFill>
          <a:srgbClr val="01256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C3C70-B9F5-4E4F-B32A-A2A82C5AE43E}"/>
              </a:ext>
            </a:extLst>
          </p:cNvPr>
          <p:cNvSpPr>
            <a:spLocks noGrp="1"/>
          </p:cNvSpPr>
          <p:nvPr>
            <p:ph type="title"/>
          </p:nvPr>
        </p:nvSpPr>
        <p:spPr>
          <a:xfrm>
            <a:off x="831850" y="136525"/>
            <a:ext cx="10515600" cy="6219825"/>
          </a:xfrm>
        </p:spPr>
        <p:txBody>
          <a:bodyPr anchor="ctr">
            <a:normAutofit/>
          </a:bodyPr>
          <a:lstStyle>
            <a:lvl1pPr algn="ctr">
              <a:defRPr sz="6000">
                <a:solidFill>
                  <a:schemeClr val="bg1"/>
                </a:solidFill>
              </a:defRPr>
            </a:lvl1p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1B16BA2A-B9D0-5745-8909-4518F75D465D}"/>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B3622830-B3A6-584F-9DB4-37677B95F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3BC105-BAF8-214A-99FC-52F35F94BF0B}"/>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30730326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A50F5-1E7C-B34F-B06F-73A804E075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51FAC7-E515-034D-B434-05110465832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584844-6FB7-B343-92C0-796AD697CC3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BE0D65A-6424-0243-A98C-B22D650BD169}"/>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6" name="Footer Placeholder 5">
            <a:extLst>
              <a:ext uri="{FF2B5EF4-FFF2-40B4-BE49-F238E27FC236}">
                <a16:creationId xmlns:a16="http://schemas.microsoft.com/office/drawing/2014/main" id="{AD38B54F-2CAB-B045-996D-92E43E3E58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74E36E-E02F-D74F-A333-8F28B6EFFE0E}"/>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673361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341DAD2-D695-1F46-95ED-5CB0110460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644EDB5-7771-8744-9061-8F6BBDB8D90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31BA0C-9A0A-8E46-884B-9A849C596F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9540497-2AA3-CC4A-8B0C-C5C6D0854B7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A8132C-C715-084F-8693-A22843F081DC}"/>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8" name="Footer Placeholder 7">
            <a:extLst>
              <a:ext uri="{FF2B5EF4-FFF2-40B4-BE49-F238E27FC236}">
                <a16:creationId xmlns:a16="http://schemas.microsoft.com/office/drawing/2014/main" id="{A49EF8BB-0147-F34A-8B41-02B47E1E81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15F961-A01E-2248-9BEF-B37C27C5C702}"/>
              </a:ext>
            </a:extLst>
          </p:cNvPr>
          <p:cNvSpPr>
            <a:spLocks noGrp="1"/>
          </p:cNvSpPr>
          <p:nvPr>
            <p:ph type="sldNum" sz="quarter" idx="12"/>
          </p:nvPr>
        </p:nvSpPr>
        <p:spPr/>
        <p:txBody>
          <a:bodyPr/>
          <a:lstStyle/>
          <a:p>
            <a:fld id="{5955D802-3FFD-B645-913E-9F68EEDF31DD}" type="slidenum">
              <a:rPr lang="en-US" smtClean="0"/>
              <a:t>‹#›</a:t>
            </a:fld>
            <a:endParaRPr lang="en-US"/>
          </a:p>
        </p:txBody>
      </p:sp>
      <p:sp>
        <p:nvSpPr>
          <p:cNvPr id="10" name="Title 1">
            <a:extLst>
              <a:ext uri="{FF2B5EF4-FFF2-40B4-BE49-F238E27FC236}">
                <a16:creationId xmlns:a16="http://schemas.microsoft.com/office/drawing/2014/main" id="{C8BB5D48-E0B0-3B4B-BD52-5D9F678EE756}"/>
              </a:ext>
            </a:extLst>
          </p:cNvPr>
          <p:cNvSpPr>
            <a:spLocks noGrp="1"/>
          </p:cNvSpPr>
          <p:nvPr>
            <p:ph type="title"/>
          </p:nvPr>
        </p:nvSpPr>
        <p:spPr>
          <a:xfrm>
            <a:off x="0" y="0"/>
            <a:ext cx="12192000" cy="966789"/>
          </a:xfrm>
        </p:spPr>
        <p:txBody>
          <a:bodyPr/>
          <a:lstStyle/>
          <a:p>
            <a:r>
              <a:rPr lang="en-US"/>
              <a:t>Click to edit Master title style</a:t>
            </a:r>
          </a:p>
        </p:txBody>
      </p:sp>
    </p:spTree>
    <p:extLst>
      <p:ext uri="{BB962C8B-B14F-4D97-AF65-F5344CB8AC3E}">
        <p14:creationId xmlns:p14="http://schemas.microsoft.com/office/powerpoint/2010/main" val="3838712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0F9EB-B9B8-9040-9909-D91DE0E1387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B41E3AF-CB52-3B42-A6D6-B79EF9DCB5D3}"/>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4" name="Footer Placeholder 3">
            <a:extLst>
              <a:ext uri="{FF2B5EF4-FFF2-40B4-BE49-F238E27FC236}">
                <a16:creationId xmlns:a16="http://schemas.microsoft.com/office/drawing/2014/main" id="{A4861421-DAC9-244D-BAF4-B43784F9D8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251848B-7D3A-7444-935C-97D8C4BDA19F}"/>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671961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47D57C-05F6-4048-B485-F6E4E6B04C9D}"/>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3" name="Footer Placeholder 2">
            <a:extLst>
              <a:ext uri="{FF2B5EF4-FFF2-40B4-BE49-F238E27FC236}">
                <a16:creationId xmlns:a16="http://schemas.microsoft.com/office/drawing/2014/main" id="{1DD88065-5F5F-444C-AC64-EA290A01AB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BFDB84-7A2C-5448-869C-AA6C20E72BEB}"/>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136011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FB042-C3CA-804B-B82D-66B8F3C93B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833284-BFE1-254A-8A91-6853A18F28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C7E557-A7C3-274D-85D8-D350A2247D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BB0F9E4-8B4B-1940-89B7-B138B245D144}"/>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6" name="Footer Placeholder 5">
            <a:extLst>
              <a:ext uri="{FF2B5EF4-FFF2-40B4-BE49-F238E27FC236}">
                <a16:creationId xmlns:a16="http://schemas.microsoft.com/office/drawing/2014/main" id="{9137B983-E820-DB4F-9A6B-68A651AC78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7D34C0-5B1E-E646-B51F-FEF08640902B}"/>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326870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D6227-0215-E941-9EEE-4CB83EC939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7B066B1-1DDC-CB4F-87C3-E9220E3749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A4D8BDD-1F9F-D447-83AE-E8AFE1A0F9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BB3FB3B-099F-0445-900D-358567F4C015}"/>
              </a:ext>
            </a:extLst>
          </p:cNvPr>
          <p:cNvSpPr>
            <a:spLocks noGrp="1"/>
          </p:cNvSpPr>
          <p:nvPr>
            <p:ph type="dt" sz="half" idx="10"/>
          </p:nvPr>
        </p:nvSpPr>
        <p:spPr/>
        <p:txBody>
          <a:bodyPr/>
          <a:lstStyle/>
          <a:p>
            <a:fld id="{F864A0B1-754D-5E44-91F6-1D8799A47928}" type="datetimeFigureOut">
              <a:rPr lang="en-US" smtClean="0"/>
              <a:t>2/10/20</a:t>
            </a:fld>
            <a:endParaRPr lang="en-US"/>
          </a:p>
        </p:txBody>
      </p:sp>
      <p:sp>
        <p:nvSpPr>
          <p:cNvPr id="6" name="Footer Placeholder 5">
            <a:extLst>
              <a:ext uri="{FF2B5EF4-FFF2-40B4-BE49-F238E27FC236}">
                <a16:creationId xmlns:a16="http://schemas.microsoft.com/office/drawing/2014/main" id="{CB6F0513-ED8E-B444-81BF-531CA3AD6A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560F32-76B7-134A-B4C4-D2CD84EE703E}"/>
              </a:ext>
            </a:extLst>
          </p:cNvPr>
          <p:cNvSpPr>
            <a:spLocks noGrp="1"/>
          </p:cNvSpPr>
          <p:nvPr>
            <p:ph type="sldNum" sz="quarter" idx="12"/>
          </p:nvPr>
        </p:nvSpPr>
        <p:spPr/>
        <p:txBody>
          <a:bodyPr/>
          <a:lstStyle/>
          <a:p>
            <a:fld id="{5955D802-3FFD-B645-913E-9F68EEDF31DD}" type="slidenum">
              <a:rPr lang="en-US" smtClean="0"/>
              <a:t>‹#›</a:t>
            </a:fld>
            <a:endParaRPr lang="en-US"/>
          </a:p>
        </p:txBody>
      </p:sp>
    </p:spTree>
    <p:extLst>
      <p:ext uri="{BB962C8B-B14F-4D97-AF65-F5344CB8AC3E}">
        <p14:creationId xmlns:p14="http://schemas.microsoft.com/office/powerpoint/2010/main" val="3129178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4AC17F7-E589-8F4D-BA73-3E7708EEAAAA}"/>
              </a:ext>
            </a:extLst>
          </p:cNvPr>
          <p:cNvSpPr>
            <a:spLocks noGrp="1"/>
          </p:cNvSpPr>
          <p:nvPr>
            <p:ph type="title"/>
          </p:nvPr>
        </p:nvSpPr>
        <p:spPr>
          <a:xfrm>
            <a:off x="0" y="0"/>
            <a:ext cx="12192000" cy="96678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704E2-60CB-B842-BD6F-EDC97DB36300}"/>
              </a:ext>
            </a:extLst>
          </p:cNvPr>
          <p:cNvSpPr>
            <a:spLocks noGrp="1"/>
          </p:cNvSpPr>
          <p:nvPr>
            <p:ph type="body" idx="1"/>
          </p:nvPr>
        </p:nvSpPr>
        <p:spPr>
          <a:xfrm>
            <a:off x="838200" y="1193800"/>
            <a:ext cx="10515600" cy="498316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44D944-DD98-BB48-A31C-599943D95A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Neue" panose="02000503000000020004" pitchFamily="2" charset="0"/>
                <a:ea typeface="Helvetica Neue" panose="02000503000000020004" pitchFamily="2" charset="0"/>
                <a:cs typeface="Helvetica Neue" panose="02000503000000020004" pitchFamily="2" charset="0"/>
              </a:defRPr>
            </a:lvl1pPr>
          </a:lstStyle>
          <a:p>
            <a:fld id="{F864A0B1-754D-5E44-91F6-1D8799A47928}" type="datetimeFigureOut">
              <a:rPr lang="en-US" smtClean="0"/>
              <a:t>2/10/20</a:t>
            </a:fld>
            <a:endParaRPr lang="en-US"/>
          </a:p>
        </p:txBody>
      </p:sp>
      <p:sp>
        <p:nvSpPr>
          <p:cNvPr id="5" name="Footer Placeholder 4">
            <a:extLst>
              <a:ext uri="{FF2B5EF4-FFF2-40B4-BE49-F238E27FC236}">
                <a16:creationId xmlns:a16="http://schemas.microsoft.com/office/drawing/2014/main" id="{FB11C98E-2F26-3845-B793-510F46DE51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Neue" panose="02000503000000020004" pitchFamily="2" charset="0"/>
                <a:ea typeface="Helvetica Neue" panose="02000503000000020004" pitchFamily="2" charset="0"/>
                <a:cs typeface="Helvetica Neue" panose="02000503000000020004" pitchFamily="2" charset="0"/>
              </a:defRPr>
            </a:lvl1pPr>
          </a:lstStyle>
          <a:p>
            <a:endParaRPr lang="en-US"/>
          </a:p>
        </p:txBody>
      </p:sp>
      <p:sp>
        <p:nvSpPr>
          <p:cNvPr id="6" name="Slide Number Placeholder 5">
            <a:extLst>
              <a:ext uri="{FF2B5EF4-FFF2-40B4-BE49-F238E27FC236}">
                <a16:creationId xmlns:a16="http://schemas.microsoft.com/office/drawing/2014/main" id="{8B4300A7-2D28-E046-8528-36E99201CE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Neue" panose="02000503000000020004" pitchFamily="2" charset="0"/>
                <a:ea typeface="Helvetica Neue" panose="02000503000000020004" pitchFamily="2" charset="0"/>
                <a:cs typeface="Helvetica Neue" panose="02000503000000020004" pitchFamily="2" charset="0"/>
              </a:defRPr>
            </a:lvl1pPr>
          </a:lstStyle>
          <a:p>
            <a:fld id="{5955D802-3FFD-B645-913E-9F68EEDF31DD}" type="slidenum">
              <a:rPr lang="en-US" smtClean="0"/>
              <a:t>‹#›</a:t>
            </a:fld>
            <a:endParaRPr lang="en-US"/>
          </a:p>
        </p:txBody>
      </p:sp>
    </p:spTree>
    <p:extLst>
      <p:ext uri="{BB962C8B-B14F-4D97-AF65-F5344CB8AC3E}">
        <p14:creationId xmlns:p14="http://schemas.microsoft.com/office/powerpoint/2010/main" val="17626676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marL="238125" indent="0" algn="l" defTabSz="914400" rtl="0" eaLnBrk="1" latinLnBrk="0" hangingPunct="1">
        <a:lnSpc>
          <a:spcPct val="90000"/>
        </a:lnSpc>
        <a:spcBef>
          <a:spcPct val="0"/>
        </a:spcBef>
        <a:buNone/>
        <a:tabLst/>
        <a:defRPr sz="3600" b="1" kern="1200">
          <a:solidFill>
            <a:srgbClr val="01256E"/>
          </a:solidFill>
          <a:latin typeface="Arial" panose="020B0604020202020204" pitchFamily="34" charset="0"/>
          <a:ea typeface="Helvetica Neue" panose="02000503000000020004" pitchFamily="2" charset="0"/>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1.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1.png"/><Relationship Id="rId7" Type="http://schemas.openxmlformats.org/officeDocument/2006/relationships/image" Target="../media/image6.png"/><Relationship Id="rId2" Type="http://schemas.openxmlformats.org/officeDocument/2006/relationships/image" Target="../media/image210.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5.png"/><Relationship Id="rId4" Type="http://schemas.openxmlformats.org/officeDocument/2006/relationships/image" Target="../media/image40.png"/></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2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hyperlink" Target="http://powerandsamplesize.com/"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CE7C3-528E-A646-B986-FECAD6DA4B06}"/>
              </a:ext>
            </a:extLst>
          </p:cNvPr>
          <p:cNvSpPr>
            <a:spLocks noGrp="1"/>
          </p:cNvSpPr>
          <p:nvPr>
            <p:ph type="ctrTitle"/>
          </p:nvPr>
        </p:nvSpPr>
        <p:spPr>
          <a:xfrm>
            <a:off x="838200" y="1356968"/>
            <a:ext cx="6591300" cy="2387600"/>
          </a:xfrm>
        </p:spPr>
        <p:txBody>
          <a:bodyPr/>
          <a:lstStyle/>
          <a:p>
            <a:r>
              <a:rPr lang="en-US" dirty="0"/>
              <a:t>Hypothesis Testing</a:t>
            </a:r>
          </a:p>
        </p:txBody>
      </p:sp>
      <p:sp>
        <p:nvSpPr>
          <p:cNvPr id="3" name="Subtitle 2">
            <a:extLst>
              <a:ext uri="{FF2B5EF4-FFF2-40B4-BE49-F238E27FC236}">
                <a16:creationId xmlns:a16="http://schemas.microsoft.com/office/drawing/2014/main" id="{8D7E55BE-92F4-FB4A-BF2A-9498A211A284}"/>
              </a:ext>
            </a:extLst>
          </p:cNvPr>
          <p:cNvSpPr>
            <a:spLocks noGrp="1"/>
          </p:cNvSpPr>
          <p:nvPr>
            <p:ph type="subTitle" idx="1"/>
          </p:nvPr>
        </p:nvSpPr>
        <p:spPr>
          <a:xfrm>
            <a:off x="838200" y="3836643"/>
            <a:ext cx="6591300" cy="1655762"/>
          </a:xfrm>
        </p:spPr>
        <p:txBody>
          <a:bodyPr/>
          <a:lstStyle/>
          <a:p>
            <a:r>
              <a:rPr lang="en-US" dirty="0"/>
              <a:t>MKTG-212</a:t>
            </a:r>
          </a:p>
          <a:p>
            <a:r>
              <a:rPr lang="en-US" dirty="0"/>
              <a:t>Professor Ryan Dew</a:t>
            </a:r>
          </a:p>
        </p:txBody>
      </p:sp>
      <p:sp>
        <p:nvSpPr>
          <p:cNvPr id="6" name="Text Placeholder 3">
            <a:extLst>
              <a:ext uri="{FF2B5EF4-FFF2-40B4-BE49-F238E27FC236}">
                <a16:creationId xmlns:a16="http://schemas.microsoft.com/office/drawing/2014/main" id="{D50115B8-5269-FB46-B39E-F2CAAC4EE803}"/>
              </a:ext>
            </a:extLst>
          </p:cNvPr>
          <p:cNvSpPr>
            <a:spLocks noGrp="1"/>
          </p:cNvSpPr>
          <p:nvPr>
            <p:ph type="body" sz="quarter" idx="13"/>
          </p:nvPr>
        </p:nvSpPr>
        <p:spPr>
          <a:xfrm>
            <a:off x="7837488" y="1361281"/>
            <a:ext cx="3516312" cy="4135437"/>
          </a:xfrm>
        </p:spPr>
        <p:txBody>
          <a:bodyPr>
            <a:normAutofit fontScale="85000" lnSpcReduction="10000"/>
          </a:bodyPr>
          <a:lstStyle/>
          <a:p>
            <a:pPr marL="0" indent="0" algn="ctr">
              <a:buNone/>
            </a:pPr>
            <a:r>
              <a:rPr lang="en-US" u="sng" dirty="0"/>
              <a:t>Attendance</a:t>
            </a:r>
          </a:p>
          <a:p>
            <a:pPr marL="0" indent="0" algn="ctr">
              <a:buNone/>
            </a:pPr>
            <a:r>
              <a:rPr lang="en-US" dirty="0"/>
              <a:t>On your phone/laptop, go to:</a:t>
            </a:r>
          </a:p>
          <a:p>
            <a:pPr marL="0" indent="0" algn="ctr">
              <a:buNone/>
            </a:pPr>
            <a:r>
              <a:rPr lang="en-US" u="sng" dirty="0" err="1">
                <a:solidFill>
                  <a:schemeClr val="accent2"/>
                </a:solidFill>
              </a:rPr>
              <a:t>pollev.com</a:t>
            </a:r>
            <a:r>
              <a:rPr lang="en-US" u="sng" dirty="0">
                <a:solidFill>
                  <a:schemeClr val="accent2"/>
                </a:solidFill>
              </a:rPr>
              <a:t>/ryandew580</a:t>
            </a:r>
          </a:p>
          <a:p>
            <a:pPr marL="0" indent="0" algn="ctr">
              <a:buNone/>
            </a:pPr>
            <a:r>
              <a:rPr lang="en-US" dirty="0"/>
              <a:t>and answer the two questions.</a:t>
            </a:r>
          </a:p>
          <a:p>
            <a:pPr marL="0" indent="0" algn="ctr">
              <a:buNone/>
            </a:pPr>
            <a:r>
              <a:rPr lang="en-US" dirty="0"/>
              <a:t>Today’s code is:</a:t>
            </a:r>
          </a:p>
          <a:p>
            <a:pPr marL="0" indent="0" algn="ctr">
              <a:buNone/>
            </a:pPr>
            <a:r>
              <a:rPr lang="en-US" b="1" dirty="0">
                <a:solidFill>
                  <a:schemeClr val="accent3"/>
                </a:solidFill>
              </a:rPr>
              <a:t>rain</a:t>
            </a:r>
          </a:p>
          <a:p>
            <a:pPr marL="0" indent="0" algn="ctr">
              <a:buNone/>
            </a:pPr>
            <a:r>
              <a:rPr lang="en-US" i="1" dirty="0"/>
              <a:t>If you don’t have internet access, come see me.</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A5C8B85D-1A3A-2745-A671-2162AD8790A4}"/>
              </a:ext>
            </a:extLst>
          </p:cNvPr>
          <p:cNvPicPr>
            <a:picLocks noChangeAspect="1"/>
          </p:cNvPicPr>
          <p:nvPr/>
        </p:nvPicPr>
        <p:blipFill rotWithShape="1">
          <a:blip r:embed="rId2"/>
          <a:srcRect l="8861" t="19913" b="16227"/>
          <a:stretch/>
        </p:blipFill>
        <p:spPr>
          <a:xfrm>
            <a:off x="5958027" y="3246154"/>
            <a:ext cx="2615930" cy="3258164"/>
          </a:xfrm>
          <a:prstGeom prst="rect">
            <a:avLst/>
          </a:prstGeom>
        </p:spPr>
      </p:pic>
    </p:spTree>
    <p:extLst>
      <p:ext uri="{BB962C8B-B14F-4D97-AF65-F5344CB8AC3E}">
        <p14:creationId xmlns:p14="http://schemas.microsoft.com/office/powerpoint/2010/main" val="3156889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954107"/>
          </a:xfrm>
          <a:prstGeom prst="rect">
            <a:avLst/>
          </a:prstGeom>
          <a:noFill/>
        </p:spPr>
        <p:txBody>
          <a:bodyPr wrap="square" rtlCol="0">
            <a:spAutoFit/>
          </a:bodyPr>
          <a:lstStyle/>
          <a:p>
            <a:r>
              <a:rPr lang="en-US" sz="2800" dirty="0"/>
              <a:t>Sample 1: Mean = 36.5</a:t>
            </a:r>
          </a:p>
          <a:p>
            <a:r>
              <a:rPr lang="en-US" sz="2800" b="1" dirty="0"/>
              <a:t>Sample 2: Mean = 41.0</a:t>
            </a:r>
          </a:p>
        </p:txBody>
      </p:sp>
      <p:sp>
        <p:nvSpPr>
          <p:cNvPr id="134" name="Smiley Face 133">
            <a:extLst>
              <a:ext uri="{FF2B5EF4-FFF2-40B4-BE49-F238E27FC236}">
                <a16:creationId xmlns:a16="http://schemas.microsoft.com/office/drawing/2014/main" id="{E9E24D6E-5E75-1442-BAD0-ACC99C247DA0}"/>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C6F45350-79E2-DF4B-9D4A-947499DF5A5A}"/>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F2C7DA48-9D2E-C645-95BE-D8F469B86571}"/>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FEC2C9EE-29A4-DB44-892D-538E5282A663}"/>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C5B5BA62-1D84-2E4B-B778-90C06CD61F95}"/>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EFB2FDA0-4052-8941-8141-6F28948A2EE2}"/>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7B73A561-EAC9-9C46-9AC1-49FDA9C6120D}"/>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5FA06FD9-0008-5445-A677-561008201C9C}"/>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CD682D12-6960-0B44-9B05-599C8FD005C4}"/>
              </a:ext>
            </a:extLst>
          </p:cNvPr>
          <p:cNvSpPr/>
          <p:nvPr/>
        </p:nvSpPr>
        <p:spPr>
          <a:xfrm>
            <a:off x="784501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57040210-908F-0245-8CFD-5E3CCD931C9B}"/>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966CAFA0-2183-7942-9D4D-D50CF7589680}"/>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D0EE655E-BAE3-A44E-BB51-05DAA2AE816A}"/>
              </a:ext>
            </a:extLst>
          </p:cNvPr>
          <p:cNvSpPr/>
          <p:nvPr/>
        </p:nvSpPr>
        <p:spPr>
          <a:xfrm>
            <a:off x="6962360" y="2536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183AE082-A026-F448-B501-969E9BE29A9B}"/>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4866DCD1-B3CD-E743-B2FA-FF219849C608}"/>
              </a:ext>
            </a:extLst>
          </p:cNvPr>
          <p:cNvSpPr/>
          <p:nvPr/>
        </p:nvSpPr>
        <p:spPr>
          <a:xfrm>
            <a:off x="9845260" y="9939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51B49769-B68C-DB44-8A8D-960F5330117A}"/>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B966DCAF-A6B4-8948-82D4-B9B08F7D6D7D}"/>
              </a:ext>
            </a:extLst>
          </p:cNvPr>
          <p:cNvSpPr/>
          <p:nvPr/>
        </p:nvSpPr>
        <p:spPr>
          <a:xfrm>
            <a:off x="9311860" y="17432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38F99A49-F6D3-114A-B3F6-5EF77EBA03E8}"/>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C935BCC1-954D-884C-A12B-6EF4988D70D4}"/>
              </a:ext>
            </a:extLst>
          </p:cNvPr>
          <p:cNvSpPr/>
          <p:nvPr/>
        </p:nvSpPr>
        <p:spPr>
          <a:xfrm>
            <a:off x="10264360" y="1286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E9B8DC85-C512-8042-BBE0-E0425C967D76}"/>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1D00A369-C6DB-DB45-A412-3216AF8CA27E}"/>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Smiley Face 153">
            <a:extLst>
              <a:ext uri="{FF2B5EF4-FFF2-40B4-BE49-F238E27FC236}">
                <a16:creationId xmlns:a16="http://schemas.microsoft.com/office/drawing/2014/main" id="{B0EA80A1-F740-AD4E-ADD7-ABA858261577}"/>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Smiley Face 154">
            <a:extLst>
              <a:ext uri="{FF2B5EF4-FFF2-40B4-BE49-F238E27FC236}">
                <a16:creationId xmlns:a16="http://schemas.microsoft.com/office/drawing/2014/main" id="{C161D30B-F40A-2141-85AA-6415A5373A7C}"/>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Smiley Face 155">
            <a:extLst>
              <a:ext uri="{FF2B5EF4-FFF2-40B4-BE49-F238E27FC236}">
                <a16:creationId xmlns:a16="http://schemas.microsoft.com/office/drawing/2014/main" id="{9E16B6F7-A11C-844C-B880-36F0F5E10250}"/>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Smiley Face 156">
            <a:extLst>
              <a:ext uri="{FF2B5EF4-FFF2-40B4-BE49-F238E27FC236}">
                <a16:creationId xmlns:a16="http://schemas.microsoft.com/office/drawing/2014/main" id="{3C2DCB9E-F1AE-6840-8D44-044C79414A7B}"/>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miley Face 157">
            <a:extLst>
              <a:ext uri="{FF2B5EF4-FFF2-40B4-BE49-F238E27FC236}">
                <a16:creationId xmlns:a16="http://schemas.microsoft.com/office/drawing/2014/main" id="{4A4B595E-CAA3-5F4D-9020-17A5B67F6FAC}"/>
              </a:ext>
            </a:extLst>
          </p:cNvPr>
          <p:cNvSpPr/>
          <p:nvPr/>
        </p:nvSpPr>
        <p:spPr>
          <a:xfrm>
            <a:off x="886101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Smiley Face 158">
            <a:extLst>
              <a:ext uri="{FF2B5EF4-FFF2-40B4-BE49-F238E27FC236}">
                <a16:creationId xmlns:a16="http://schemas.microsoft.com/office/drawing/2014/main" id="{36969AA9-EC56-4A4D-A189-AAA37F6213C5}"/>
              </a:ext>
            </a:extLst>
          </p:cNvPr>
          <p:cNvSpPr/>
          <p:nvPr/>
        </p:nvSpPr>
        <p:spPr>
          <a:xfrm>
            <a:off x="7387810" y="2726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Smiley Face 159">
            <a:extLst>
              <a:ext uri="{FF2B5EF4-FFF2-40B4-BE49-F238E27FC236}">
                <a16:creationId xmlns:a16="http://schemas.microsoft.com/office/drawing/2014/main" id="{4E91C07C-58EA-EE4B-B9BC-00C818A31AC0}"/>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Smiley Face 160">
            <a:extLst>
              <a:ext uri="{FF2B5EF4-FFF2-40B4-BE49-F238E27FC236}">
                <a16:creationId xmlns:a16="http://schemas.microsoft.com/office/drawing/2014/main" id="{A6B9C8B7-EC1F-FB43-9CA2-967B5A094662}"/>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Smiley Face 161">
            <a:extLst>
              <a:ext uri="{FF2B5EF4-FFF2-40B4-BE49-F238E27FC236}">
                <a16:creationId xmlns:a16="http://schemas.microsoft.com/office/drawing/2014/main" id="{AEF4DD66-AC24-C94E-8FC7-60ADEA4420C4}"/>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Smiley Face 162">
            <a:extLst>
              <a:ext uri="{FF2B5EF4-FFF2-40B4-BE49-F238E27FC236}">
                <a16:creationId xmlns:a16="http://schemas.microsoft.com/office/drawing/2014/main" id="{2CC32360-FBCA-7445-A0E4-00CDBAFDF021}"/>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Smiley Face 163">
            <a:extLst>
              <a:ext uri="{FF2B5EF4-FFF2-40B4-BE49-F238E27FC236}">
                <a16:creationId xmlns:a16="http://schemas.microsoft.com/office/drawing/2014/main" id="{6F55E1F9-089C-0C46-9CED-B4B37C56CB10}"/>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Smiley Face 164">
            <a:extLst>
              <a:ext uri="{FF2B5EF4-FFF2-40B4-BE49-F238E27FC236}">
                <a16:creationId xmlns:a16="http://schemas.microsoft.com/office/drawing/2014/main" id="{7F690FF5-63E3-C042-8334-135D4A9FEFEF}"/>
              </a:ext>
            </a:extLst>
          </p:cNvPr>
          <p:cNvSpPr/>
          <p:nvPr/>
        </p:nvSpPr>
        <p:spPr>
          <a:xfrm>
            <a:off x="7527510" y="3124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Smiley Face 165">
            <a:extLst>
              <a:ext uri="{FF2B5EF4-FFF2-40B4-BE49-F238E27FC236}">
                <a16:creationId xmlns:a16="http://schemas.microsoft.com/office/drawing/2014/main" id="{5CEBD578-64C9-E440-909F-561FF750BDA7}"/>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miley Face 166">
            <a:extLst>
              <a:ext uri="{FF2B5EF4-FFF2-40B4-BE49-F238E27FC236}">
                <a16:creationId xmlns:a16="http://schemas.microsoft.com/office/drawing/2014/main" id="{CFD51A78-8B55-834B-8AFD-D6077F145B81}"/>
              </a:ext>
            </a:extLst>
          </p:cNvPr>
          <p:cNvSpPr/>
          <p:nvPr/>
        </p:nvSpPr>
        <p:spPr>
          <a:xfrm>
            <a:off x="8772110" y="392927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Smiley Face 167">
            <a:extLst>
              <a:ext uri="{FF2B5EF4-FFF2-40B4-BE49-F238E27FC236}">
                <a16:creationId xmlns:a16="http://schemas.microsoft.com/office/drawing/2014/main" id="{1F1D75F1-6948-484E-9C26-E3314523557A}"/>
              </a:ext>
            </a:extLst>
          </p:cNvPr>
          <p:cNvSpPr/>
          <p:nvPr/>
        </p:nvSpPr>
        <p:spPr>
          <a:xfrm>
            <a:off x="8784810" y="345460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Smiley Face 168">
            <a:extLst>
              <a:ext uri="{FF2B5EF4-FFF2-40B4-BE49-F238E27FC236}">
                <a16:creationId xmlns:a16="http://schemas.microsoft.com/office/drawing/2014/main" id="{1BE96509-A66F-354F-8670-977712BBF481}"/>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Smiley Face 169">
            <a:extLst>
              <a:ext uri="{FF2B5EF4-FFF2-40B4-BE49-F238E27FC236}">
                <a16:creationId xmlns:a16="http://schemas.microsoft.com/office/drawing/2014/main" id="{100CC694-C728-334C-B9B5-87ED4BA48CEE}"/>
              </a:ext>
            </a:extLst>
          </p:cNvPr>
          <p:cNvSpPr/>
          <p:nvPr/>
        </p:nvSpPr>
        <p:spPr>
          <a:xfrm>
            <a:off x="928011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Smiley Face 170">
            <a:extLst>
              <a:ext uri="{FF2B5EF4-FFF2-40B4-BE49-F238E27FC236}">
                <a16:creationId xmlns:a16="http://schemas.microsoft.com/office/drawing/2014/main" id="{AFE5CBEF-0FEE-3B41-8E2B-5BE8FC2B2AD4}"/>
              </a:ext>
            </a:extLst>
          </p:cNvPr>
          <p:cNvSpPr/>
          <p:nvPr/>
        </p:nvSpPr>
        <p:spPr>
          <a:xfrm>
            <a:off x="9800810" y="2979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Smiley Face 171">
            <a:extLst>
              <a:ext uri="{FF2B5EF4-FFF2-40B4-BE49-F238E27FC236}">
                <a16:creationId xmlns:a16="http://schemas.microsoft.com/office/drawing/2014/main" id="{B9B5526B-8050-5B42-8DBC-9840044AA2DB}"/>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Smiley Face 172">
            <a:extLst>
              <a:ext uri="{FF2B5EF4-FFF2-40B4-BE49-F238E27FC236}">
                <a16:creationId xmlns:a16="http://schemas.microsoft.com/office/drawing/2014/main" id="{69D859A4-54D9-724C-B041-F042154C8647}"/>
              </a:ext>
            </a:extLst>
          </p:cNvPr>
          <p:cNvSpPr/>
          <p:nvPr/>
        </p:nvSpPr>
        <p:spPr>
          <a:xfrm>
            <a:off x="106136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Smiley Face 173">
            <a:extLst>
              <a:ext uri="{FF2B5EF4-FFF2-40B4-BE49-F238E27FC236}">
                <a16:creationId xmlns:a16="http://schemas.microsoft.com/office/drawing/2014/main" id="{9967AC4D-7CC9-4543-B666-CE9B43E4E383}"/>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Smiley Face 174">
            <a:extLst>
              <a:ext uri="{FF2B5EF4-FFF2-40B4-BE49-F238E27FC236}">
                <a16:creationId xmlns:a16="http://schemas.microsoft.com/office/drawing/2014/main" id="{E01BE76D-DB67-D242-A0C2-42A674C693E6}"/>
              </a:ext>
            </a:extLst>
          </p:cNvPr>
          <p:cNvSpPr/>
          <p:nvPr/>
        </p:nvSpPr>
        <p:spPr>
          <a:xfrm>
            <a:off x="9661110" y="40022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Smiley Face 175">
            <a:extLst>
              <a:ext uri="{FF2B5EF4-FFF2-40B4-BE49-F238E27FC236}">
                <a16:creationId xmlns:a16="http://schemas.microsoft.com/office/drawing/2014/main" id="{2B856CCB-0C2C-4F47-B356-4DEA7B297951}"/>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Smiley Face 176">
            <a:extLst>
              <a:ext uri="{FF2B5EF4-FFF2-40B4-BE49-F238E27FC236}">
                <a16:creationId xmlns:a16="http://schemas.microsoft.com/office/drawing/2014/main" id="{83E7FD50-45A3-2A4D-A115-00515A4BB5F1}"/>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Smiley Face 177">
            <a:extLst>
              <a:ext uri="{FF2B5EF4-FFF2-40B4-BE49-F238E27FC236}">
                <a16:creationId xmlns:a16="http://schemas.microsoft.com/office/drawing/2014/main" id="{2C31F4AF-0435-A749-98B1-638582A65FCB}"/>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Smiley Face 178">
            <a:extLst>
              <a:ext uri="{FF2B5EF4-FFF2-40B4-BE49-F238E27FC236}">
                <a16:creationId xmlns:a16="http://schemas.microsoft.com/office/drawing/2014/main" id="{6F8048E1-E3DF-D24A-A38C-AAFAD84BEE1E}"/>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Smiley Face 179">
            <a:extLst>
              <a:ext uri="{FF2B5EF4-FFF2-40B4-BE49-F238E27FC236}">
                <a16:creationId xmlns:a16="http://schemas.microsoft.com/office/drawing/2014/main" id="{6D4D4DB4-9A19-5247-8374-5403659DB01E}"/>
              </a:ext>
            </a:extLst>
          </p:cNvPr>
          <p:cNvSpPr/>
          <p:nvPr/>
        </p:nvSpPr>
        <p:spPr>
          <a:xfrm>
            <a:off x="9210260" y="42237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Smiley Face 180">
            <a:extLst>
              <a:ext uri="{FF2B5EF4-FFF2-40B4-BE49-F238E27FC236}">
                <a16:creationId xmlns:a16="http://schemas.microsoft.com/office/drawing/2014/main" id="{5F6D99FD-8FA8-5D4A-9864-ED731229FEF0}"/>
              </a:ext>
            </a:extLst>
          </p:cNvPr>
          <p:cNvSpPr/>
          <p:nvPr/>
        </p:nvSpPr>
        <p:spPr>
          <a:xfrm>
            <a:off x="11489910" y="15202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Smiley Face 181">
            <a:extLst>
              <a:ext uri="{FF2B5EF4-FFF2-40B4-BE49-F238E27FC236}">
                <a16:creationId xmlns:a16="http://schemas.microsoft.com/office/drawing/2014/main" id="{87080800-634C-4E40-94BE-3B92CA3489B3}"/>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Smiley Face 182">
            <a:extLst>
              <a:ext uri="{FF2B5EF4-FFF2-40B4-BE49-F238E27FC236}">
                <a16:creationId xmlns:a16="http://schemas.microsoft.com/office/drawing/2014/main" id="{C8A5FBC2-ED47-864C-A41A-F6C6C201B7E0}"/>
              </a:ext>
            </a:extLst>
          </p:cNvPr>
          <p:cNvSpPr/>
          <p:nvPr/>
        </p:nvSpPr>
        <p:spPr>
          <a:xfrm>
            <a:off x="11566110" y="21298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Smiley Face 183">
            <a:extLst>
              <a:ext uri="{FF2B5EF4-FFF2-40B4-BE49-F238E27FC236}">
                <a16:creationId xmlns:a16="http://schemas.microsoft.com/office/drawing/2014/main" id="{6E7699F9-7D75-934F-9B21-58465002A21D}"/>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Smiley Face 184">
            <a:extLst>
              <a:ext uri="{FF2B5EF4-FFF2-40B4-BE49-F238E27FC236}">
                <a16:creationId xmlns:a16="http://schemas.microsoft.com/office/drawing/2014/main" id="{6FE6DA3C-5B6F-8C48-A71C-A3AC41920C52}"/>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Smiley Face 185">
            <a:extLst>
              <a:ext uri="{FF2B5EF4-FFF2-40B4-BE49-F238E27FC236}">
                <a16:creationId xmlns:a16="http://schemas.microsoft.com/office/drawing/2014/main" id="{19518809-7C5B-9047-8510-8107CA7CE7DD}"/>
              </a:ext>
            </a:extLst>
          </p:cNvPr>
          <p:cNvSpPr/>
          <p:nvPr/>
        </p:nvSpPr>
        <p:spPr>
          <a:xfrm>
            <a:off x="10804110" y="151191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Smiley Face 186">
            <a:extLst>
              <a:ext uri="{FF2B5EF4-FFF2-40B4-BE49-F238E27FC236}">
                <a16:creationId xmlns:a16="http://schemas.microsoft.com/office/drawing/2014/main" id="{20C44ECE-DBCE-9D43-8030-3E0A5AD1A27E}"/>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Smiley Face 187">
            <a:extLst>
              <a:ext uri="{FF2B5EF4-FFF2-40B4-BE49-F238E27FC236}">
                <a16:creationId xmlns:a16="http://schemas.microsoft.com/office/drawing/2014/main" id="{AA0A6C90-13F0-FC4D-BA40-724F8EA29CBC}"/>
              </a:ext>
            </a:extLst>
          </p:cNvPr>
          <p:cNvSpPr/>
          <p:nvPr/>
        </p:nvSpPr>
        <p:spPr>
          <a:xfrm>
            <a:off x="1157881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Smiley Face 188">
            <a:extLst>
              <a:ext uri="{FF2B5EF4-FFF2-40B4-BE49-F238E27FC236}">
                <a16:creationId xmlns:a16="http://schemas.microsoft.com/office/drawing/2014/main" id="{069DD98F-B6E0-884F-BDD6-90A52D5033C5}"/>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Smiley Face 189">
            <a:extLst>
              <a:ext uri="{FF2B5EF4-FFF2-40B4-BE49-F238E27FC236}">
                <a16:creationId xmlns:a16="http://schemas.microsoft.com/office/drawing/2014/main" id="{4FBD0708-4095-DB4D-AAC1-7808688F2340}"/>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Smiley Face 190">
            <a:extLst>
              <a:ext uri="{FF2B5EF4-FFF2-40B4-BE49-F238E27FC236}">
                <a16:creationId xmlns:a16="http://schemas.microsoft.com/office/drawing/2014/main" id="{4EF61595-5EC9-9A4E-8527-BCE866211528}"/>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Smiley Face 191">
            <a:extLst>
              <a:ext uri="{FF2B5EF4-FFF2-40B4-BE49-F238E27FC236}">
                <a16:creationId xmlns:a16="http://schemas.microsoft.com/office/drawing/2014/main" id="{BC73E2BC-8410-0443-87D7-0797641639A6}"/>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miley Face 192">
            <a:extLst>
              <a:ext uri="{FF2B5EF4-FFF2-40B4-BE49-F238E27FC236}">
                <a16:creationId xmlns:a16="http://schemas.microsoft.com/office/drawing/2014/main" id="{584470C3-EB22-5F48-9CC2-AE7A6756DBB2}"/>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Smiley Face 193">
            <a:extLst>
              <a:ext uri="{FF2B5EF4-FFF2-40B4-BE49-F238E27FC236}">
                <a16:creationId xmlns:a16="http://schemas.microsoft.com/office/drawing/2014/main" id="{C4B070B8-AECE-9840-BC8C-A692BE1D4386}"/>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Smiley Face 194">
            <a:extLst>
              <a:ext uri="{FF2B5EF4-FFF2-40B4-BE49-F238E27FC236}">
                <a16:creationId xmlns:a16="http://schemas.microsoft.com/office/drawing/2014/main" id="{F943E352-734E-3449-8DF0-0BA62BDA314A}"/>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Smiley Face 195">
            <a:extLst>
              <a:ext uri="{FF2B5EF4-FFF2-40B4-BE49-F238E27FC236}">
                <a16:creationId xmlns:a16="http://schemas.microsoft.com/office/drawing/2014/main" id="{AC3B9650-66E7-6148-91E9-DE87FF35F569}"/>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Smiley Face 196">
            <a:extLst>
              <a:ext uri="{FF2B5EF4-FFF2-40B4-BE49-F238E27FC236}">
                <a16:creationId xmlns:a16="http://schemas.microsoft.com/office/drawing/2014/main" id="{D38ACA5F-9801-AA40-8AE4-F5F8C9DC68BF}"/>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Smiley Face 197">
            <a:extLst>
              <a:ext uri="{FF2B5EF4-FFF2-40B4-BE49-F238E27FC236}">
                <a16:creationId xmlns:a16="http://schemas.microsoft.com/office/drawing/2014/main" id="{8EA54F80-15BA-4540-92A6-EAE624560BCC}"/>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Smiley Face 198">
            <a:extLst>
              <a:ext uri="{FF2B5EF4-FFF2-40B4-BE49-F238E27FC236}">
                <a16:creationId xmlns:a16="http://schemas.microsoft.com/office/drawing/2014/main" id="{8EF0C246-C3FD-BF4B-905C-0B8B2DE115B6}"/>
              </a:ext>
            </a:extLst>
          </p:cNvPr>
          <p:cNvSpPr/>
          <p:nvPr/>
        </p:nvSpPr>
        <p:spPr>
          <a:xfrm>
            <a:off x="7235410" y="342801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Smiley Face 199">
            <a:extLst>
              <a:ext uri="{FF2B5EF4-FFF2-40B4-BE49-F238E27FC236}">
                <a16:creationId xmlns:a16="http://schemas.microsoft.com/office/drawing/2014/main" id="{ACC18779-1B13-434B-953B-5631501030A5}"/>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Smiley Face 200">
            <a:extLst>
              <a:ext uri="{FF2B5EF4-FFF2-40B4-BE49-F238E27FC236}">
                <a16:creationId xmlns:a16="http://schemas.microsoft.com/office/drawing/2014/main" id="{F1461F2D-0917-9745-B4CC-4D52A09FF357}"/>
              </a:ext>
            </a:extLst>
          </p:cNvPr>
          <p:cNvSpPr/>
          <p:nvPr/>
        </p:nvSpPr>
        <p:spPr>
          <a:xfrm>
            <a:off x="6625810" y="22441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Smiley Face 201">
            <a:extLst>
              <a:ext uri="{FF2B5EF4-FFF2-40B4-BE49-F238E27FC236}">
                <a16:creationId xmlns:a16="http://schemas.microsoft.com/office/drawing/2014/main" id="{E5DBB3EF-B088-744B-BEF9-48B75A383E0C}"/>
              </a:ext>
            </a:extLst>
          </p:cNvPr>
          <p:cNvSpPr/>
          <p:nvPr/>
        </p:nvSpPr>
        <p:spPr>
          <a:xfrm>
            <a:off x="778151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Smiley Face 202">
            <a:extLst>
              <a:ext uri="{FF2B5EF4-FFF2-40B4-BE49-F238E27FC236}">
                <a16:creationId xmlns:a16="http://schemas.microsoft.com/office/drawing/2014/main" id="{2DAD1DD2-EF7F-5D40-B765-9E010D6E7BEF}"/>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Smiley Face 203">
            <a:extLst>
              <a:ext uri="{FF2B5EF4-FFF2-40B4-BE49-F238E27FC236}">
                <a16:creationId xmlns:a16="http://schemas.microsoft.com/office/drawing/2014/main" id="{6E51EAE6-DA75-6342-A5B5-D503E65E8419}"/>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Smiley Face 204">
            <a:extLst>
              <a:ext uri="{FF2B5EF4-FFF2-40B4-BE49-F238E27FC236}">
                <a16:creationId xmlns:a16="http://schemas.microsoft.com/office/drawing/2014/main" id="{15D86506-35A0-7A45-9697-FA8EF95A88BF}"/>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Smiley Face 205">
            <a:extLst>
              <a:ext uri="{FF2B5EF4-FFF2-40B4-BE49-F238E27FC236}">
                <a16:creationId xmlns:a16="http://schemas.microsoft.com/office/drawing/2014/main" id="{7E56C2B3-F788-A54A-8B63-40C371B69E6E}"/>
              </a:ext>
            </a:extLst>
          </p:cNvPr>
          <p:cNvSpPr/>
          <p:nvPr/>
        </p:nvSpPr>
        <p:spPr>
          <a:xfrm>
            <a:off x="7324310" y="4642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Smiley Face 206">
            <a:extLst>
              <a:ext uri="{FF2B5EF4-FFF2-40B4-BE49-F238E27FC236}">
                <a16:creationId xmlns:a16="http://schemas.microsoft.com/office/drawing/2014/main" id="{F4103647-C760-7540-801E-52A5A59B5393}"/>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Smiley Face 207">
            <a:extLst>
              <a:ext uri="{FF2B5EF4-FFF2-40B4-BE49-F238E27FC236}">
                <a16:creationId xmlns:a16="http://schemas.microsoft.com/office/drawing/2014/main" id="{9F112C35-5BA0-9147-A4B3-BD2C5EF1E674}"/>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Smiley Face 208">
            <a:extLst>
              <a:ext uri="{FF2B5EF4-FFF2-40B4-BE49-F238E27FC236}">
                <a16:creationId xmlns:a16="http://schemas.microsoft.com/office/drawing/2014/main" id="{014FA07D-6063-3040-BF3B-E7C248E0987D}"/>
              </a:ext>
            </a:extLst>
          </p:cNvPr>
          <p:cNvSpPr/>
          <p:nvPr/>
        </p:nvSpPr>
        <p:spPr>
          <a:xfrm>
            <a:off x="8226010" y="5658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Smiley Face 209">
            <a:extLst>
              <a:ext uri="{FF2B5EF4-FFF2-40B4-BE49-F238E27FC236}">
                <a16:creationId xmlns:a16="http://schemas.microsoft.com/office/drawing/2014/main" id="{14A8D286-D5AE-A24A-8084-D6FAA822FBFA}"/>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Smiley Face 210">
            <a:extLst>
              <a:ext uri="{FF2B5EF4-FFF2-40B4-BE49-F238E27FC236}">
                <a16:creationId xmlns:a16="http://schemas.microsoft.com/office/drawing/2014/main" id="{1C6F0600-42E5-F449-8DBB-3FBE6F47B4B3}"/>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Smiley Face 211">
            <a:extLst>
              <a:ext uri="{FF2B5EF4-FFF2-40B4-BE49-F238E27FC236}">
                <a16:creationId xmlns:a16="http://schemas.microsoft.com/office/drawing/2014/main" id="{AA628391-8994-BB4E-82DC-5A00E86DBEA1}"/>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Smiley Face 212">
            <a:extLst>
              <a:ext uri="{FF2B5EF4-FFF2-40B4-BE49-F238E27FC236}">
                <a16:creationId xmlns:a16="http://schemas.microsoft.com/office/drawing/2014/main" id="{AA9614F3-73CC-C348-B36A-7118AFEF24C2}"/>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miley Face 213">
            <a:extLst>
              <a:ext uri="{FF2B5EF4-FFF2-40B4-BE49-F238E27FC236}">
                <a16:creationId xmlns:a16="http://schemas.microsoft.com/office/drawing/2014/main" id="{352D8882-7B08-B340-AB5B-E9971094E588}"/>
              </a:ext>
            </a:extLst>
          </p:cNvPr>
          <p:cNvSpPr/>
          <p:nvPr/>
        </p:nvSpPr>
        <p:spPr>
          <a:xfrm>
            <a:off x="8721310" y="53703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Smiley Face 214">
            <a:extLst>
              <a:ext uri="{FF2B5EF4-FFF2-40B4-BE49-F238E27FC236}">
                <a16:creationId xmlns:a16="http://schemas.microsoft.com/office/drawing/2014/main" id="{8861AA61-F480-5E4C-AEE4-F03DB9E2C70E}"/>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Smiley Face 215">
            <a:extLst>
              <a:ext uri="{FF2B5EF4-FFF2-40B4-BE49-F238E27FC236}">
                <a16:creationId xmlns:a16="http://schemas.microsoft.com/office/drawing/2014/main" id="{3EAD84AE-EA4F-AC41-BA6A-90CFEFC47679}"/>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Smiley Face 216">
            <a:extLst>
              <a:ext uri="{FF2B5EF4-FFF2-40B4-BE49-F238E27FC236}">
                <a16:creationId xmlns:a16="http://schemas.microsoft.com/office/drawing/2014/main" id="{804FA4FD-D607-D843-83D6-FBCED503C008}"/>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Smiley Face 217">
            <a:extLst>
              <a:ext uri="{FF2B5EF4-FFF2-40B4-BE49-F238E27FC236}">
                <a16:creationId xmlns:a16="http://schemas.microsoft.com/office/drawing/2014/main" id="{BC16327F-1879-DE4B-952D-748AFF346622}"/>
              </a:ext>
            </a:extLst>
          </p:cNvPr>
          <p:cNvSpPr/>
          <p:nvPr/>
        </p:nvSpPr>
        <p:spPr>
          <a:xfrm>
            <a:off x="9597610" y="54155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Smiley Face 218">
            <a:extLst>
              <a:ext uri="{FF2B5EF4-FFF2-40B4-BE49-F238E27FC236}">
                <a16:creationId xmlns:a16="http://schemas.microsoft.com/office/drawing/2014/main" id="{B5D69224-9BC8-6B44-AA1C-D4FD995B2A31}"/>
              </a:ext>
            </a:extLst>
          </p:cNvPr>
          <p:cNvSpPr/>
          <p:nvPr/>
        </p:nvSpPr>
        <p:spPr>
          <a:xfrm>
            <a:off x="10016710" y="56949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Smiley Face 219">
            <a:extLst>
              <a:ext uri="{FF2B5EF4-FFF2-40B4-BE49-F238E27FC236}">
                <a16:creationId xmlns:a16="http://schemas.microsoft.com/office/drawing/2014/main" id="{072D1E87-E873-6742-B11D-FB8B92992365}"/>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Smiley Face 220">
            <a:extLst>
              <a:ext uri="{FF2B5EF4-FFF2-40B4-BE49-F238E27FC236}">
                <a16:creationId xmlns:a16="http://schemas.microsoft.com/office/drawing/2014/main" id="{2795591A-F2AD-9C49-91EC-A031B2E0AC3D}"/>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Smiley Face 221">
            <a:extLst>
              <a:ext uri="{FF2B5EF4-FFF2-40B4-BE49-F238E27FC236}">
                <a16:creationId xmlns:a16="http://schemas.microsoft.com/office/drawing/2014/main" id="{95FD2A56-69A3-6E4C-8252-FCC97A1C023D}"/>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Smiley Face 222">
            <a:extLst>
              <a:ext uri="{FF2B5EF4-FFF2-40B4-BE49-F238E27FC236}">
                <a16:creationId xmlns:a16="http://schemas.microsoft.com/office/drawing/2014/main" id="{A46E1614-DBCA-3649-971F-F9BE347FD3A5}"/>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Smiley Face 223">
            <a:extLst>
              <a:ext uri="{FF2B5EF4-FFF2-40B4-BE49-F238E27FC236}">
                <a16:creationId xmlns:a16="http://schemas.microsoft.com/office/drawing/2014/main" id="{171EC81C-2905-0946-AD75-F7265407FFA0}"/>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miley Face 224">
            <a:extLst>
              <a:ext uri="{FF2B5EF4-FFF2-40B4-BE49-F238E27FC236}">
                <a16:creationId xmlns:a16="http://schemas.microsoft.com/office/drawing/2014/main" id="{AF2F92C6-92ED-5A48-83E0-045FC6832EEB}"/>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Smiley Face 225">
            <a:extLst>
              <a:ext uri="{FF2B5EF4-FFF2-40B4-BE49-F238E27FC236}">
                <a16:creationId xmlns:a16="http://schemas.microsoft.com/office/drawing/2014/main" id="{88B29984-7DEF-AC43-AF1E-1DE74755C50B}"/>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Smiley Face 226">
            <a:extLst>
              <a:ext uri="{FF2B5EF4-FFF2-40B4-BE49-F238E27FC236}">
                <a16:creationId xmlns:a16="http://schemas.microsoft.com/office/drawing/2014/main" id="{E9D691E8-1862-A44A-96F8-6904873F1A84}"/>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Smiley Face 227">
            <a:extLst>
              <a:ext uri="{FF2B5EF4-FFF2-40B4-BE49-F238E27FC236}">
                <a16:creationId xmlns:a16="http://schemas.microsoft.com/office/drawing/2014/main" id="{F6F57791-8FF0-DF46-86DA-C34A29EC94AA}"/>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Smiley Face 228">
            <a:extLst>
              <a:ext uri="{FF2B5EF4-FFF2-40B4-BE49-F238E27FC236}">
                <a16:creationId xmlns:a16="http://schemas.microsoft.com/office/drawing/2014/main" id="{ED340537-8C92-9440-805F-A6324CA5CEDE}"/>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Smiley Face 229">
            <a:extLst>
              <a:ext uri="{FF2B5EF4-FFF2-40B4-BE49-F238E27FC236}">
                <a16:creationId xmlns:a16="http://schemas.microsoft.com/office/drawing/2014/main" id="{5C8D8126-D4DD-7A4F-B2A7-CF6DFCC158A4}"/>
              </a:ext>
            </a:extLst>
          </p:cNvPr>
          <p:cNvSpPr/>
          <p:nvPr/>
        </p:nvSpPr>
        <p:spPr>
          <a:xfrm>
            <a:off x="6740110" y="53445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Smiley Face 230">
            <a:extLst>
              <a:ext uri="{FF2B5EF4-FFF2-40B4-BE49-F238E27FC236}">
                <a16:creationId xmlns:a16="http://schemas.microsoft.com/office/drawing/2014/main" id="{90F97DE5-CC1D-6E4E-823A-7E6A144C2A21}"/>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Smiley Face 231">
            <a:extLst>
              <a:ext uri="{FF2B5EF4-FFF2-40B4-BE49-F238E27FC236}">
                <a16:creationId xmlns:a16="http://schemas.microsoft.com/office/drawing/2014/main" id="{BA5B5E93-F31E-7747-ABB5-1BE11FD8DBCA}"/>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Smiley Face 232">
            <a:extLst>
              <a:ext uri="{FF2B5EF4-FFF2-40B4-BE49-F238E27FC236}">
                <a16:creationId xmlns:a16="http://schemas.microsoft.com/office/drawing/2014/main" id="{F93AD875-D9AA-E04A-81F0-944D6CA71B12}"/>
              </a:ext>
            </a:extLst>
          </p:cNvPr>
          <p:cNvSpPr/>
          <p:nvPr/>
        </p:nvSpPr>
        <p:spPr>
          <a:xfrm>
            <a:off x="6448591" y="575290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Smiley Face 233">
            <a:extLst>
              <a:ext uri="{FF2B5EF4-FFF2-40B4-BE49-F238E27FC236}">
                <a16:creationId xmlns:a16="http://schemas.microsoft.com/office/drawing/2014/main" id="{D89762A6-AA25-F44A-94EB-46751C5AE8A7}"/>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miley Face 234">
            <a:extLst>
              <a:ext uri="{FF2B5EF4-FFF2-40B4-BE49-F238E27FC236}">
                <a16:creationId xmlns:a16="http://schemas.microsoft.com/office/drawing/2014/main" id="{D26335B1-5E7C-A746-BA9A-5FB5A3094164}"/>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Smiley Face 235">
            <a:extLst>
              <a:ext uri="{FF2B5EF4-FFF2-40B4-BE49-F238E27FC236}">
                <a16:creationId xmlns:a16="http://schemas.microsoft.com/office/drawing/2014/main" id="{5C80949A-918F-9847-BFFA-B1C82C83415F}"/>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Smiley Face 236">
            <a:extLst>
              <a:ext uri="{FF2B5EF4-FFF2-40B4-BE49-F238E27FC236}">
                <a16:creationId xmlns:a16="http://schemas.microsoft.com/office/drawing/2014/main" id="{310C7E49-C4DA-834F-A196-4CA6EF4E35D5}"/>
              </a:ext>
            </a:extLst>
          </p:cNvPr>
          <p:cNvSpPr/>
          <p:nvPr/>
        </p:nvSpPr>
        <p:spPr>
          <a:xfrm>
            <a:off x="11223210" y="515481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Smiley Face 237">
            <a:extLst>
              <a:ext uri="{FF2B5EF4-FFF2-40B4-BE49-F238E27FC236}">
                <a16:creationId xmlns:a16="http://schemas.microsoft.com/office/drawing/2014/main" id="{E5559957-7975-7E47-B753-6D897F786E6F}"/>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Smiley Face 238">
            <a:extLst>
              <a:ext uri="{FF2B5EF4-FFF2-40B4-BE49-F238E27FC236}">
                <a16:creationId xmlns:a16="http://schemas.microsoft.com/office/drawing/2014/main" id="{CD103130-0DAB-1C46-9D3D-FA1954EA2120}"/>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a:extLst>
              <a:ext uri="{FF2B5EF4-FFF2-40B4-BE49-F238E27FC236}">
                <a16:creationId xmlns:a16="http://schemas.microsoft.com/office/drawing/2014/main" id="{365A81AE-7C1D-2F4D-BEFB-72D3A89A4E3F}"/>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241" name="Rectangle 240">
            <a:extLst>
              <a:ext uri="{FF2B5EF4-FFF2-40B4-BE49-F238E27FC236}">
                <a16:creationId xmlns:a16="http://schemas.microsoft.com/office/drawing/2014/main" id="{1914BA29-1483-F840-86AA-480A7584DDFC}"/>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Smiley Face 241">
            <a:extLst>
              <a:ext uri="{FF2B5EF4-FFF2-40B4-BE49-F238E27FC236}">
                <a16:creationId xmlns:a16="http://schemas.microsoft.com/office/drawing/2014/main" id="{9CA75D36-1B4B-2F49-A754-CA0A46A44ABD}"/>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miley Face 242">
            <a:extLst>
              <a:ext uri="{FF2B5EF4-FFF2-40B4-BE49-F238E27FC236}">
                <a16:creationId xmlns:a16="http://schemas.microsoft.com/office/drawing/2014/main" id="{64348FB8-C55D-BA42-821B-B7508EA33E75}"/>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Smiley Face 243">
            <a:extLst>
              <a:ext uri="{FF2B5EF4-FFF2-40B4-BE49-F238E27FC236}">
                <a16:creationId xmlns:a16="http://schemas.microsoft.com/office/drawing/2014/main" id="{A5458B0D-A35F-3A4E-99DF-2CCB8AC57B55}"/>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Smiley Face 244">
            <a:extLst>
              <a:ext uri="{FF2B5EF4-FFF2-40B4-BE49-F238E27FC236}">
                <a16:creationId xmlns:a16="http://schemas.microsoft.com/office/drawing/2014/main" id="{FA6FC50D-76A7-5648-811C-FDB7F2432997}"/>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Smiley Face 245">
            <a:extLst>
              <a:ext uri="{FF2B5EF4-FFF2-40B4-BE49-F238E27FC236}">
                <a16:creationId xmlns:a16="http://schemas.microsoft.com/office/drawing/2014/main" id="{F735AA22-A38F-C241-AD27-8D69B1C6B34E}"/>
              </a:ext>
            </a:extLst>
          </p:cNvPr>
          <p:cNvSpPr/>
          <p:nvPr/>
        </p:nvSpPr>
        <p:spPr>
          <a:xfrm>
            <a:off x="7870410" y="3965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Smiley Face 246">
            <a:extLst>
              <a:ext uri="{FF2B5EF4-FFF2-40B4-BE49-F238E27FC236}">
                <a16:creationId xmlns:a16="http://schemas.microsoft.com/office/drawing/2014/main" id="{4F5CA724-637A-C948-A785-809FF72AC278}"/>
              </a:ext>
            </a:extLst>
          </p:cNvPr>
          <p:cNvSpPr/>
          <p:nvPr/>
        </p:nvSpPr>
        <p:spPr>
          <a:xfrm>
            <a:off x="8302210" y="4187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Smiley Face 247">
            <a:extLst>
              <a:ext uri="{FF2B5EF4-FFF2-40B4-BE49-F238E27FC236}">
                <a16:creationId xmlns:a16="http://schemas.microsoft.com/office/drawing/2014/main" id="{5082B4E8-69D6-4942-A99A-AC41D23124A7}"/>
              </a:ext>
            </a:extLst>
          </p:cNvPr>
          <p:cNvSpPr/>
          <p:nvPr/>
        </p:nvSpPr>
        <p:spPr>
          <a:xfrm>
            <a:off x="10213560" y="27124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Smiley Face 248">
            <a:extLst>
              <a:ext uri="{FF2B5EF4-FFF2-40B4-BE49-F238E27FC236}">
                <a16:creationId xmlns:a16="http://schemas.microsoft.com/office/drawing/2014/main" id="{409DBBEA-DC58-E24F-8D4F-A76321775260}"/>
              </a:ext>
            </a:extLst>
          </p:cNvPr>
          <p:cNvSpPr/>
          <p:nvPr/>
        </p:nvSpPr>
        <p:spPr>
          <a:xfrm>
            <a:off x="10080210" y="37792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Smiley Face 249">
            <a:extLst>
              <a:ext uri="{FF2B5EF4-FFF2-40B4-BE49-F238E27FC236}">
                <a16:creationId xmlns:a16="http://schemas.microsoft.com/office/drawing/2014/main" id="{BB4D0F1E-13DB-EC43-B27B-463EA11955E7}"/>
              </a:ext>
            </a:extLst>
          </p:cNvPr>
          <p:cNvSpPr/>
          <p:nvPr/>
        </p:nvSpPr>
        <p:spPr>
          <a:xfrm>
            <a:off x="9286460" y="3741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miley Face 250">
            <a:extLst>
              <a:ext uri="{FF2B5EF4-FFF2-40B4-BE49-F238E27FC236}">
                <a16:creationId xmlns:a16="http://schemas.microsoft.com/office/drawing/2014/main" id="{2EB184D4-5AA4-924B-B0A1-E132571DA56C}"/>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Smiley Face 251">
            <a:extLst>
              <a:ext uri="{FF2B5EF4-FFF2-40B4-BE49-F238E27FC236}">
                <a16:creationId xmlns:a16="http://schemas.microsoft.com/office/drawing/2014/main" id="{A0E719E4-63DD-D141-A3A8-A6CE4BCD3C5B}"/>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Smiley Face 252">
            <a:extLst>
              <a:ext uri="{FF2B5EF4-FFF2-40B4-BE49-F238E27FC236}">
                <a16:creationId xmlns:a16="http://schemas.microsoft.com/office/drawing/2014/main" id="{262AE973-1A21-3844-B42E-B8B25AA5CBBA}"/>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Smiley Face 253">
            <a:extLst>
              <a:ext uri="{FF2B5EF4-FFF2-40B4-BE49-F238E27FC236}">
                <a16:creationId xmlns:a16="http://schemas.microsoft.com/office/drawing/2014/main" id="{4C9E61EB-5CBC-6048-976C-B3F59B40F83B}"/>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Smiley Face 254">
            <a:extLst>
              <a:ext uri="{FF2B5EF4-FFF2-40B4-BE49-F238E27FC236}">
                <a16:creationId xmlns:a16="http://schemas.microsoft.com/office/drawing/2014/main" id="{0F4306DD-0DB1-4749-AA74-0FBA04E016DE}"/>
              </a:ext>
            </a:extLst>
          </p:cNvPr>
          <p:cNvSpPr/>
          <p:nvPr/>
        </p:nvSpPr>
        <p:spPr>
          <a:xfrm>
            <a:off x="11020010" y="421145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Smiley Face 255">
            <a:extLst>
              <a:ext uri="{FF2B5EF4-FFF2-40B4-BE49-F238E27FC236}">
                <a16:creationId xmlns:a16="http://schemas.microsoft.com/office/drawing/2014/main" id="{ADF9808D-623E-7441-B917-6F71F2208448}"/>
              </a:ext>
            </a:extLst>
          </p:cNvPr>
          <p:cNvSpPr/>
          <p:nvPr/>
        </p:nvSpPr>
        <p:spPr>
          <a:xfrm>
            <a:off x="7806910" y="53790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Smiley Face 256">
            <a:extLst>
              <a:ext uri="{FF2B5EF4-FFF2-40B4-BE49-F238E27FC236}">
                <a16:creationId xmlns:a16="http://schemas.microsoft.com/office/drawing/2014/main" id="{628D5C31-C1A2-3D40-9469-D5F233DA1251}"/>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Smiley Face 257">
            <a:extLst>
              <a:ext uri="{FF2B5EF4-FFF2-40B4-BE49-F238E27FC236}">
                <a16:creationId xmlns:a16="http://schemas.microsoft.com/office/drawing/2014/main" id="{EC7EF1D2-B732-514B-B2BA-C8F4C5F6C2EB}"/>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miley Face 258">
            <a:extLst>
              <a:ext uri="{FF2B5EF4-FFF2-40B4-BE49-F238E27FC236}">
                <a16:creationId xmlns:a16="http://schemas.microsoft.com/office/drawing/2014/main" id="{2F50E5BC-4C28-2D40-9853-EBEC337F1AF7}"/>
              </a:ext>
            </a:extLst>
          </p:cNvPr>
          <p:cNvSpPr/>
          <p:nvPr/>
        </p:nvSpPr>
        <p:spPr>
          <a:xfrm>
            <a:off x="107660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Smiley Face 259">
            <a:extLst>
              <a:ext uri="{FF2B5EF4-FFF2-40B4-BE49-F238E27FC236}">
                <a16:creationId xmlns:a16="http://schemas.microsoft.com/office/drawing/2014/main" id="{D8661F79-2D19-6B4D-994D-6D9E4B59F4AD}"/>
              </a:ext>
            </a:extLst>
          </p:cNvPr>
          <p:cNvSpPr/>
          <p:nvPr/>
        </p:nvSpPr>
        <p:spPr>
          <a:xfrm>
            <a:off x="6600410" y="42177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Smiley Face 260">
            <a:extLst>
              <a:ext uri="{FF2B5EF4-FFF2-40B4-BE49-F238E27FC236}">
                <a16:creationId xmlns:a16="http://schemas.microsoft.com/office/drawing/2014/main" id="{9237F57E-3E99-1A48-88FE-A3A301D4FC42}"/>
              </a:ext>
            </a:extLst>
          </p:cNvPr>
          <p:cNvSpPr/>
          <p:nvPr/>
        </p:nvSpPr>
        <p:spPr>
          <a:xfrm>
            <a:off x="6317835" y="45154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0565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1384995"/>
          </a:xfrm>
          <a:prstGeom prst="rect">
            <a:avLst/>
          </a:prstGeom>
          <a:noFill/>
        </p:spPr>
        <p:txBody>
          <a:bodyPr wrap="square" rtlCol="0">
            <a:spAutoFit/>
          </a:bodyPr>
          <a:lstStyle/>
          <a:p>
            <a:r>
              <a:rPr lang="en-US" sz="2800" dirty="0"/>
              <a:t>Sample 1: Mean = 36.5</a:t>
            </a:r>
          </a:p>
          <a:p>
            <a:r>
              <a:rPr lang="en-US" sz="2800" dirty="0"/>
              <a:t>Sample 2: Mean = 41.0</a:t>
            </a:r>
          </a:p>
          <a:p>
            <a:r>
              <a:rPr lang="en-US" sz="2800" b="1" dirty="0"/>
              <a:t>Sample 3: Mean = 40.7</a:t>
            </a:r>
          </a:p>
        </p:txBody>
      </p:sp>
      <p:sp>
        <p:nvSpPr>
          <p:cNvPr id="134" name="Smiley Face 133">
            <a:extLst>
              <a:ext uri="{FF2B5EF4-FFF2-40B4-BE49-F238E27FC236}">
                <a16:creationId xmlns:a16="http://schemas.microsoft.com/office/drawing/2014/main" id="{97C5EA33-1CF4-7249-8376-310565A41078}"/>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58B4CB6C-543A-B74B-AF85-59882FAEEE2E}"/>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6CBC9E96-2CF9-834F-813F-CF263F0F851B}"/>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8F1BF86A-0B8F-754C-8781-742668C6DFAA}"/>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C1F50CD4-E239-674A-A7A9-78ACC9CAD2E2}"/>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16621939-D3C5-0443-8B02-826C4B561C8F}"/>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0F4CD5B3-080C-C945-B0E2-8A2135DEB93B}"/>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9C991C9A-B138-5843-B5CC-02F8013F6E09}"/>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D865CF3B-897E-2845-81D3-9D112D2BC2EB}"/>
              </a:ext>
            </a:extLst>
          </p:cNvPr>
          <p:cNvSpPr/>
          <p:nvPr/>
        </p:nvSpPr>
        <p:spPr>
          <a:xfrm>
            <a:off x="784501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A76246DC-4854-3447-9785-6938D1481B7F}"/>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3AFCE301-78B2-1240-A0D1-80E6D29CB7AF}"/>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4953152B-6831-D344-B8A0-022CE385586C}"/>
              </a:ext>
            </a:extLst>
          </p:cNvPr>
          <p:cNvSpPr/>
          <p:nvPr/>
        </p:nvSpPr>
        <p:spPr>
          <a:xfrm>
            <a:off x="696236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26E922E2-9178-CE46-9800-764928BDFA25}"/>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7B1EB0AD-B8C5-F143-B445-4132C839A059}"/>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130F7DD2-2E65-AE4A-B7BD-3240BDB91392}"/>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16A9E8AB-571F-A548-B29B-3AA442688390}"/>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7052C111-1D03-1B4D-ACDE-DEB3FEA619BA}"/>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34C77241-D2E9-0142-B285-201D55344E6F}"/>
              </a:ext>
            </a:extLst>
          </p:cNvPr>
          <p:cNvSpPr/>
          <p:nvPr/>
        </p:nvSpPr>
        <p:spPr>
          <a:xfrm>
            <a:off x="10264360" y="1286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7E5B5A95-7D7D-924B-B0CF-7EC0A199FAC6}"/>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7120EBDA-BFFD-7D4D-B354-5CBC7A76034A}"/>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Smiley Face 153">
            <a:extLst>
              <a:ext uri="{FF2B5EF4-FFF2-40B4-BE49-F238E27FC236}">
                <a16:creationId xmlns:a16="http://schemas.microsoft.com/office/drawing/2014/main" id="{BF38CF4A-4863-2A48-83A7-2E89956C52EF}"/>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Smiley Face 154">
            <a:extLst>
              <a:ext uri="{FF2B5EF4-FFF2-40B4-BE49-F238E27FC236}">
                <a16:creationId xmlns:a16="http://schemas.microsoft.com/office/drawing/2014/main" id="{815935DB-5C80-9E42-9295-2D0E3DF6B8ED}"/>
              </a:ext>
            </a:extLst>
          </p:cNvPr>
          <p:cNvSpPr/>
          <p:nvPr/>
        </p:nvSpPr>
        <p:spPr>
          <a:xfrm>
            <a:off x="9743660" y="24671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Smiley Face 155">
            <a:extLst>
              <a:ext uri="{FF2B5EF4-FFF2-40B4-BE49-F238E27FC236}">
                <a16:creationId xmlns:a16="http://schemas.microsoft.com/office/drawing/2014/main" id="{50177464-A208-794F-AFE3-585396298C65}"/>
              </a:ext>
            </a:extLst>
          </p:cNvPr>
          <p:cNvSpPr/>
          <p:nvPr/>
        </p:nvSpPr>
        <p:spPr>
          <a:xfrm>
            <a:off x="10213560" y="2209220"/>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Smiley Face 156">
            <a:extLst>
              <a:ext uri="{FF2B5EF4-FFF2-40B4-BE49-F238E27FC236}">
                <a16:creationId xmlns:a16="http://schemas.microsoft.com/office/drawing/2014/main" id="{29CD0C4C-1814-7E49-B7F7-ECA57F9D9B87}"/>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miley Face 157">
            <a:extLst>
              <a:ext uri="{FF2B5EF4-FFF2-40B4-BE49-F238E27FC236}">
                <a16:creationId xmlns:a16="http://schemas.microsoft.com/office/drawing/2014/main" id="{AD1CE88C-F7F7-B44F-B7B4-1D6FF8390B10}"/>
              </a:ext>
            </a:extLst>
          </p:cNvPr>
          <p:cNvSpPr/>
          <p:nvPr/>
        </p:nvSpPr>
        <p:spPr>
          <a:xfrm>
            <a:off x="8861010" y="24671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Smiley Face 158">
            <a:extLst>
              <a:ext uri="{FF2B5EF4-FFF2-40B4-BE49-F238E27FC236}">
                <a16:creationId xmlns:a16="http://schemas.microsoft.com/office/drawing/2014/main" id="{C08B7732-94B5-7B40-8CAA-6D0F26EA3C3E}"/>
              </a:ext>
            </a:extLst>
          </p:cNvPr>
          <p:cNvSpPr/>
          <p:nvPr/>
        </p:nvSpPr>
        <p:spPr>
          <a:xfrm>
            <a:off x="7387810" y="27267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Smiley Face 159">
            <a:extLst>
              <a:ext uri="{FF2B5EF4-FFF2-40B4-BE49-F238E27FC236}">
                <a16:creationId xmlns:a16="http://schemas.microsoft.com/office/drawing/2014/main" id="{E18F369A-07AD-AA41-837F-7229F03F13F0}"/>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Smiley Face 160">
            <a:extLst>
              <a:ext uri="{FF2B5EF4-FFF2-40B4-BE49-F238E27FC236}">
                <a16:creationId xmlns:a16="http://schemas.microsoft.com/office/drawing/2014/main" id="{74A84D43-EB11-8640-9852-622BFE7A1CDA}"/>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Smiley Face 161">
            <a:extLst>
              <a:ext uri="{FF2B5EF4-FFF2-40B4-BE49-F238E27FC236}">
                <a16:creationId xmlns:a16="http://schemas.microsoft.com/office/drawing/2014/main" id="{11C519A6-F5F7-3348-8FC4-4E1DBED00DBC}"/>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Smiley Face 162">
            <a:extLst>
              <a:ext uri="{FF2B5EF4-FFF2-40B4-BE49-F238E27FC236}">
                <a16:creationId xmlns:a16="http://schemas.microsoft.com/office/drawing/2014/main" id="{E44A382B-A19C-434F-B971-BE5CDCDF745A}"/>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Smiley Face 163">
            <a:extLst>
              <a:ext uri="{FF2B5EF4-FFF2-40B4-BE49-F238E27FC236}">
                <a16:creationId xmlns:a16="http://schemas.microsoft.com/office/drawing/2014/main" id="{C698AF13-AC08-3949-9151-263B99A183F3}"/>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Smiley Face 164">
            <a:extLst>
              <a:ext uri="{FF2B5EF4-FFF2-40B4-BE49-F238E27FC236}">
                <a16:creationId xmlns:a16="http://schemas.microsoft.com/office/drawing/2014/main" id="{BCA5F9E9-A696-9048-8EF6-46757E245771}"/>
              </a:ext>
            </a:extLst>
          </p:cNvPr>
          <p:cNvSpPr/>
          <p:nvPr/>
        </p:nvSpPr>
        <p:spPr>
          <a:xfrm>
            <a:off x="7527510" y="3124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Smiley Face 165">
            <a:extLst>
              <a:ext uri="{FF2B5EF4-FFF2-40B4-BE49-F238E27FC236}">
                <a16:creationId xmlns:a16="http://schemas.microsoft.com/office/drawing/2014/main" id="{E00DCF53-803F-AA46-94CB-D218CA07E18C}"/>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miley Face 166">
            <a:extLst>
              <a:ext uri="{FF2B5EF4-FFF2-40B4-BE49-F238E27FC236}">
                <a16:creationId xmlns:a16="http://schemas.microsoft.com/office/drawing/2014/main" id="{E5833B8C-E8EC-1140-8400-44999559451F}"/>
              </a:ext>
            </a:extLst>
          </p:cNvPr>
          <p:cNvSpPr/>
          <p:nvPr/>
        </p:nvSpPr>
        <p:spPr>
          <a:xfrm>
            <a:off x="8772110" y="3929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Smiley Face 167">
            <a:extLst>
              <a:ext uri="{FF2B5EF4-FFF2-40B4-BE49-F238E27FC236}">
                <a16:creationId xmlns:a16="http://schemas.microsoft.com/office/drawing/2014/main" id="{664276C7-17B0-074B-BE97-826CD918298E}"/>
              </a:ext>
            </a:extLst>
          </p:cNvPr>
          <p:cNvSpPr/>
          <p:nvPr/>
        </p:nvSpPr>
        <p:spPr>
          <a:xfrm>
            <a:off x="8784810" y="345460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Smiley Face 168">
            <a:extLst>
              <a:ext uri="{FF2B5EF4-FFF2-40B4-BE49-F238E27FC236}">
                <a16:creationId xmlns:a16="http://schemas.microsoft.com/office/drawing/2014/main" id="{0014DD4D-6C75-034B-8585-6AD3D8F2B30D}"/>
              </a:ext>
            </a:extLst>
          </p:cNvPr>
          <p:cNvSpPr/>
          <p:nvPr/>
        </p:nvSpPr>
        <p:spPr>
          <a:xfrm>
            <a:off x="7419560" y="4187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Smiley Face 169">
            <a:extLst>
              <a:ext uri="{FF2B5EF4-FFF2-40B4-BE49-F238E27FC236}">
                <a16:creationId xmlns:a16="http://schemas.microsoft.com/office/drawing/2014/main" id="{2D94FAA3-6194-7F4A-93EC-C8AF55FA3073}"/>
              </a:ext>
            </a:extLst>
          </p:cNvPr>
          <p:cNvSpPr/>
          <p:nvPr/>
        </p:nvSpPr>
        <p:spPr>
          <a:xfrm>
            <a:off x="928011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Smiley Face 170">
            <a:extLst>
              <a:ext uri="{FF2B5EF4-FFF2-40B4-BE49-F238E27FC236}">
                <a16:creationId xmlns:a16="http://schemas.microsoft.com/office/drawing/2014/main" id="{213955D0-7860-2E43-BC1F-03C4C54986C7}"/>
              </a:ext>
            </a:extLst>
          </p:cNvPr>
          <p:cNvSpPr/>
          <p:nvPr/>
        </p:nvSpPr>
        <p:spPr>
          <a:xfrm>
            <a:off x="9800810" y="2979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Smiley Face 171">
            <a:extLst>
              <a:ext uri="{FF2B5EF4-FFF2-40B4-BE49-F238E27FC236}">
                <a16:creationId xmlns:a16="http://schemas.microsoft.com/office/drawing/2014/main" id="{6411EC3C-0D1F-2046-B82F-CEBA3E65B19C}"/>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Smiley Face 172">
            <a:extLst>
              <a:ext uri="{FF2B5EF4-FFF2-40B4-BE49-F238E27FC236}">
                <a16:creationId xmlns:a16="http://schemas.microsoft.com/office/drawing/2014/main" id="{D3B1D725-7062-314C-B05E-2E5C66ACF4F6}"/>
              </a:ext>
            </a:extLst>
          </p:cNvPr>
          <p:cNvSpPr/>
          <p:nvPr/>
        </p:nvSpPr>
        <p:spPr>
          <a:xfrm>
            <a:off x="106136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Smiley Face 173">
            <a:extLst>
              <a:ext uri="{FF2B5EF4-FFF2-40B4-BE49-F238E27FC236}">
                <a16:creationId xmlns:a16="http://schemas.microsoft.com/office/drawing/2014/main" id="{9D52F707-372A-3F47-BAAF-EBD7CB18CE2E}"/>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Smiley Face 174">
            <a:extLst>
              <a:ext uri="{FF2B5EF4-FFF2-40B4-BE49-F238E27FC236}">
                <a16:creationId xmlns:a16="http://schemas.microsoft.com/office/drawing/2014/main" id="{36044A58-C12A-564F-B984-EEAE477CF768}"/>
              </a:ext>
            </a:extLst>
          </p:cNvPr>
          <p:cNvSpPr/>
          <p:nvPr/>
        </p:nvSpPr>
        <p:spPr>
          <a:xfrm>
            <a:off x="9661110" y="400229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Smiley Face 175">
            <a:extLst>
              <a:ext uri="{FF2B5EF4-FFF2-40B4-BE49-F238E27FC236}">
                <a16:creationId xmlns:a16="http://schemas.microsoft.com/office/drawing/2014/main" id="{372BEE1A-B8EE-1844-BDB0-906513253FBC}"/>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Smiley Face 176">
            <a:extLst>
              <a:ext uri="{FF2B5EF4-FFF2-40B4-BE49-F238E27FC236}">
                <a16:creationId xmlns:a16="http://schemas.microsoft.com/office/drawing/2014/main" id="{C60AB539-BF2A-F649-9FD0-3CE11D77244D}"/>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Smiley Face 177">
            <a:extLst>
              <a:ext uri="{FF2B5EF4-FFF2-40B4-BE49-F238E27FC236}">
                <a16:creationId xmlns:a16="http://schemas.microsoft.com/office/drawing/2014/main" id="{053EA46C-8756-434A-A9FE-51DD3347BD0E}"/>
              </a:ext>
            </a:extLst>
          </p:cNvPr>
          <p:cNvSpPr/>
          <p:nvPr/>
        </p:nvSpPr>
        <p:spPr>
          <a:xfrm>
            <a:off x="10562810" y="396578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Smiley Face 178">
            <a:extLst>
              <a:ext uri="{FF2B5EF4-FFF2-40B4-BE49-F238E27FC236}">
                <a16:creationId xmlns:a16="http://schemas.microsoft.com/office/drawing/2014/main" id="{E4BB2C76-D84D-5049-8BBC-CE7AC6A62EBD}"/>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Smiley Face 179">
            <a:extLst>
              <a:ext uri="{FF2B5EF4-FFF2-40B4-BE49-F238E27FC236}">
                <a16:creationId xmlns:a16="http://schemas.microsoft.com/office/drawing/2014/main" id="{35A0E342-6399-1146-99CA-B3AB9E8F15CC}"/>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Smiley Face 180">
            <a:extLst>
              <a:ext uri="{FF2B5EF4-FFF2-40B4-BE49-F238E27FC236}">
                <a16:creationId xmlns:a16="http://schemas.microsoft.com/office/drawing/2014/main" id="{169D7C8E-2CF4-D440-930C-EF9F786562BD}"/>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Smiley Face 181">
            <a:extLst>
              <a:ext uri="{FF2B5EF4-FFF2-40B4-BE49-F238E27FC236}">
                <a16:creationId xmlns:a16="http://schemas.microsoft.com/office/drawing/2014/main" id="{E471D924-F3FC-0940-8CB3-813916A4080D}"/>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Smiley Face 182">
            <a:extLst>
              <a:ext uri="{FF2B5EF4-FFF2-40B4-BE49-F238E27FC236}">
                <a16:creationId xmlns:a16="http://schemas.microsoft.com/office/drawing/2014/main" id="{A8F63D1C-6378-364B-B424-3187C73DAD46}"/>
              </a:ext>
            </a:extLst>
          </p:cNvPr>
          <p:cNvSpPr/>
          <p:nvPr/>
        </p:nvSpPr>
        <p:spPr>
          <a:xfrm>
            <a:off x="11566110" y="21298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Smiley Face 183">
            <a:extLst>
              <a:ext uri="{FF2B5EF4-FFF2-40B4-BE49-F238E27FC236}">
                <a16:creationId xmlns:a16="http://schemas.microsoft.com/office/drawing/2014/main" id="{254AE0FA-220D-434F-8F5B-730212063CF3}"/>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Smiley Face 184">
            <a:extLst>
              <a:ext uri="{FF2B5EF4-FFF2-40B4-BE49-F238E27FC236}">
                <a16:creationId xmlns:a16="http://schemas.microsoft.com/office/drawing/2014/main" id="{B2783708-02C8-E142-9084-64BB1EEE7F44}"/>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Smiley Face 185">
            <a:extLst>
              <a:ext uri="{FF2B5EF4-FFF2-40B4-BE49-F238E27FC236}">
                <a16:creationId xmlns:a16="http://schemas.microsoft.com/office/drawing/2014/main" id="{D6EB7615-C76E-6E4C-AB0E-8B321F31E08A}"/>
              </a:ext>
            </a:extLst>
          </p:cNvPr>
          <p:cNvSpPr/>
          <p:nvPr/>
        </p:nvSpPr>
        <p:spPr>
          <a:xfrm>
            <a:off x="10804110" y="151191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Smiley Face 186">
            <a:extLst>
              <a:ext uri="{FF2B5EF4-FFF2-40B4-BE49-F238E27FC236}">
                <a16:creationId xmlns:a16="http://schemas.microsoft.com/office/drawing/2014/main" id="{78C954E1-951F-5942-9CF5-12DFFE42D8F1}"/>
              </a:ext>
            </a:extLst>
          </p:cNvPr>
          <p:cNvSpPr/>
          <p:nvPr/>
        </p:nvSpPr>
        <p:spPr>
          <a:xfrm>
            <a:off x="10772360" y="20917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Smiley Face 187">
            <a:extLst>
              <a:ext uri="{FF2B5EF4-FFF2-40B4-BE49-F238E27FC236}">
                <a16:creationId xmlns:a16="http://schemas.microsoft.com/office/drawing/2014/main" id="{566AA10C-76E0-C74D-A8EE-114AA393682A}"/>
              </a:ext>
            </a:extLst>
          </p:cNvPr>
          <p:cNvSpPr/>
          <p:nvPr/>
        </p:nvSpPr>
        <p:spPr>
          <a:xfrm>
            <a:off x="11578810" y="25743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Smiley Face 188">
            <a:extLst>
              <a:ext uri="{FF2B5EF4-FFF2-40B4-BE49-F238E27FC236}">
                <a16:creationId xmlns:a16="http://schemas.microsoft.com/office/drawing/2014/main" id="{4A3F3CFB-0400-764E-A417-07D17EA7CF67}"/>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Smiley Face 189">
            <a:extLst>
              <a:ext uri="{FF2B5EF4-FFF2-40B4-BE49-F238E27FC236}">
                <a16:creationId xmlns:a16="http://schemas.microsoft.com/office/drawing/2014/main" id="{2B380DBE-8594-7D4F-B55D-BE57E162102D}"/>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Smiley Face 190">
            <a:extLst>
              <a:ext uri="{FF2B5EF4-FFF2-40B4-BE49-F238E27FC236}">
                <a16:creationId xmlns:a16="http://schemas.microsoft.com/office/drawing/2014/main" id="{805A4802-190F-E34F-A101-BF3B2DF1204B}"/>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Smiley Face 191">
            <a:extLst>
              <a:ext uri="{FF2B5EF4-FFF2-40B4-BE49-F238E27FC236}">
                <a16:creationId xmlns:a16="http://schemas.microsoft.com/office/drawing/2014/main" id="{580BF573-C356-F642-8064-43CE82B1480F}"/>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miley Face 192">
            <a:extLst>
              <a:ext uri="{FF2B5EF4-FFF2-40B4-BE49-F238E27FC236}">
                <a16:creationId xmlns:a16="http://schemas.microsoft.com/office/drawing/2014/main" id="{563012EF-694D-4941-950B-999BA1BEC408}"/>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Smiley Face 193">
            <a:extLst>
              <a:ext uri="{FF2B5EF4-FFF2-40B4-BE49-F238E27FC236}">
                <a16:creationId xmlns:a16="http://schemas.microsoft.com/office/drawing/2014/main" id="{1D8E84FC-D771-EA46-8185-270A398A8EFA}"/>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Smiley Face 194">
            <a:extLst>
              <a:ext uri="{FF2B5EF4-FFF2-40B4-BE49-F238E27FC236}">
                <a16:creationId xmlns:a16="http://schemas.microsoft.com/office/drawing/2014/main" id="{D7F0C25E-C108-8646-9178-3D4802D40B95}"/>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Smiley Face 195">
            <a:extLst>
              <a:ext uri="{FF2B5EF4-FFF2-40B4-BE49-F238E27FC236}">
                <a16:creationId xmlns:a16="http://schemas.microsoft.com/office/drawing/2014/main" id="{B8E59B3E-0D58-AE41-8FC9-23EE499B818D}"/>
              </a:ext>
            </a:extLst>
          </p:cNvPr>
          <p:cNvSpPr/>
          <p:nvPr/>
        </p:nvSpPr>
        <p:spPr>
          <a:xfrm>
            <a:off x="11629610" y="408008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Smiley Face 196">
            <a:extLst>
              <a:ext uri="{FF2B5EF4-FFF2-40B4-BE49-F238E27FC236}">
                <a16:creationId xmlns:a16="http://schemas.microsoft.com/office/drawing/2014/main" id="{FC0448E2-A7F1-7F48-BAA6-B10138E1071D}"/>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Smiley Face 197">
            <a:extLst>
              <a:ext uri="{FF2B5EF4-FFF2-40B4-BE49-F238E27FC236}">
                <a16:creationId xmlns:a16="http://schemas.microsoft.com/office/drawing/2014/main" id="{847CFF42-73B7-DF42-8BD8-A3EA40FA01B6}"/>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Smiley Face 198">
            <a:extLst>
              <a:ext uri="{FF2B5EF4-FFF2-40B4-BE49-F238E27FC236}">
                <a16:creationId xmlns:a16="http://schemas.microsoft.com/office/drawing/2014/main" id="{636F03A7-0F0B-EA45-B261-4171D3D2E26C}"/>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Smiley Face 199">
            <a:extLst>
              <a:ext uri="{FF2B5EF4-FFF2-40B4-BE49-F238E27FC236}">
                <a16:creationId xmlns:a16="http://schemas.microsoft.com/office/drawing/2014/main" id="{7C01EBDB-6994-C344-9656-B7163AFD8A51}"/>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Smiley Face 200">
            <a:extLst>
              <a:ext uri="{FF2B5EF4-FFF2-40B4-BE49-F238E27FC236}">
                <a16:creationId xmlns:a16="http://schemas.microsoft.com/office/drawing/2014/main" id="{26F86B67-75BD-C741-8D32-345BE1823376}"/>
              </a:ext>
            </a:extLst>
          </p:cNvPr>
          <p:cNvSpPr/>
          <p:nvPr/>
        </p:nvSpPr>
        <p:spPr>
          <a:xfrm>
            <a:off x="6625810" y="22441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Smiley Face 201">
            <a:extLst>
              <a:ext uri="{FF2B5EF4-FFF2-40B4-BE49-F238E27FC236}">
                <a16:creationId xmlns:a16="http://schemas.microsoft.com/office/drawing/2014/main" id="{3525A3B7-A026-3742-9E9F-8789F6353733}"/>
              </a:ext>
            </a:extLst>
          </p:cNvPr>
          <p:cNvSpPr/>
          <p:nvPr/>
        </p:nvSpPr>
        <p:spPr>
          <a:xfrm>
            <a:off x="778151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Smiley Face 202">
            <a:extLst>
              <a:ext uri="{FF2B5EF4-FFF2-40B4-BE49-F238E27FC236}">
                <a16:creationId xmlns:a16="http://schemas.microsoft.com/office/drawing/2014/main" id="{A4BBC131-19E4-8447-B1E1-70555B0B11F5}"/>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Smiley Face 203">
            <a:extLst>
              <a:ext uri="{FF2B5EF4-FFF2-40B4-BE49-F238E27FC236}">
                <a16:creationId xmlns:a16="http://schemas.microsoft.com/office/drawing/2014/main" id="{8C7572B5-7648-C940-ACF3-2CE02D90DD06}"/>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Smiley Face 204">
            <a:extLst>
              <a:ext uri="{FF2B5EF4-FFF2-40B4-BE49-F238E27FC236}">
                <a16:creationId xmlns:a16="http://schemas.microsoft.com/office/drawing/2014/main" id="{2F5FD977-3FB1-A547-8663-98C0719F3EED}"/>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Smiley Face 205">
            <a:extLst>
              <a:ext uri="{FF2B5EF4-FFF2-40B4-BE49-F238E27FC236}">
                <a16:creationId xmlns:a16="http://schemas.microsoft.com/office/drawing/2014/main" id="{F32EEC4A-989A-E041-A2DB-017D9F2E5A98}"/>
              </a:ext>
            </a:extLst>
          </p:cNvPr>
          <p:cNvSpPr/>
          <p:nvPr/>
        </p:nvSpPr>
        <p:spPr>
          <a:xfrm>
            <a:off x="7324310" y="4642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Smiley Face 206">
            <a:extLst>
              <a:ext uri="{FF2B5EF4-FFF2-40B4-BE49-F238E27FC236}">
                <a16:creationId xmlns:a16="http://schemas.microsoft.com/office/drawing/2014/main" id="{92B82E0C-04A0-9749-8AE6-EED10ACD5768}"/>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Smiley Face 207">
            <a:extLst>
              <a:ext uri="{FF2B5EF4-FFF2-40B4-BE49-F238E27FC236}">
                <a16:creationId xmlns:a16="http://schemas.microsoft.com/office/drawing/2014/main" id="{A389CB93-2E8D-B743-AF7E-C46E76126FD3}"/>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Smiley Face 208">
            <a:extLst>
              <a:ext uri="{FF2B5EF4-FFF2-40B4-BE49-F238E27FC236}">
                <a16:creationId xmlns:a16="http://schemas.microsoft.com/office/drawing/2014/main" id="{08DC193C-EFCB-D94D-816F-FDDC1E98DFAB}"/>
              </a:ext>
            </a:extLst>
          </p:cNvPr>
          <p:cNvSpPr/>
          <p:nvPr/>
        </p:nvSpPr>
        <p:spPr>
          <a:xfrm>
            <a:off x="8226010" y="5658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Smiley Face 209">
            <a:extLst>
              <a:ext uri="{FF2B5EF4-FFF2-40B4-BE49-F238E27FC236}">
                <a16:creationId xmlns:a16="http://schemas.microsoft.com/office/drawing/2014/main" id="{83561927-1232-964A-9C4E-B666B8AE2FB8}"/>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Smiley Face 210">
            <a:extLst>
              <a:ext uri="{FF2B5EF4-FFF2-40B4-BE49-F238E27FC236}">
                <a16:creationId xmlns:a16="http://schemas.microsoft.com/office/drawing/2014/main" id="{A7F1001F-093A-5E43-872C-A07491FB6425}"/>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Smiley Face 211">
            <a:extLst>
              <a:ext uri="{FF2B5EF4-FFF2-40B4-BE49-F238E27FC236}">
                <a16:creationId xmlns:a16="http://schemas.microsoft.com/office/drawing/2014/main" id="{D359C4B9-166B-F744-AFAC-8CE82521F164}"/>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Smiley Face 212">
            <a:extLst>
              <a:ext uri="{FF2B5EF4-FFF2-40B4-BE49-F238E27FC236}">
                <a16:creationId xmlns:a16="http://schemas.microsoft.com/office/drawing/2014/main" id="{CF850BFF-2364-1B4F-99B3-4F08D230D099}"/>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miley Face 213">
            <a:extLst>
              <a:ext uri="{FF2B5EF4-FFF2-40B4-BE49-F238E27FC236}">
                <a16:creationId xmlns:a16="http://schemas.microsoft.com/office/drawing/2014/main" id="{B523B26E-4D47-8549-845A-F46041257B7E}"/>
              </a:ext>
            </a:extLst>
          </p:cNvPr>
          <p:cNvSpPr/>
          <p:nvPr/>
        </p:nvSpPr>
        <p:spPr>
          <a:xfrm>
            <a:off x="8721310" y="53703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Smiley Face 214">
            <a:extLst>
              <a:ext uri="{FF2B5EF4-FFF2-40B4-BE49-F238E27FC236}">
                <a16:creationId xmlns:a16="http://schemas.microsoft.com/office/drawing/2014/main" id="{E88F8887-CABE-2E4F-8EDF-C5B2AC98F5D7}"/>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Smiley Face 215">
            <a:extLst>
              <a:ext uri="{FF2B5EF4-FFF2-40B4-BE49-F238E27FC236}">
                <a16:creationId xmlns:a16="http://schemas.microsoft.com/office/drawing/2014/main" id="{A6D60DB2-8EE8-5A40-8D0F-BBB654765B0E}"/>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Smiley Face 216">
            <a:extLst>
              <a:ext uri="{FF2B5EF4-FFF2-40B4-BE49-F238E27FC236}">
                <a16:creationId xmlns:a16="http://schemas.microsoft.com/office/drawing/2014/main" id="{6A86ECF9-6253-3E46-BE13-FE223A3C7735}"/>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Smiley Face 217">
            <a:extLst>
              <a:ext uri="{FF2B5EF4-FFF2-40B4-BE49-F238E27FC236}">
                <a16:creationId xmlns:a16="http://schemas.microsoft.com/office/drawing/2014/main" id="{66F00C96-30A7-C549-8CDC-5BB2F3B1A173}"/>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Smiley Face 218">
            <a:extLst>
              <a:ext uri="{FF2B5EF4-FFF2-40B4-BE49-F238E27FC236}">
                <a16:creationId xmlns:a16="http://schemas.microsoft.com/office/drawing/2014/main" id="{605CEA93-B1B5-7449-B90B-ECB6E3783BF0}"/>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Smiley Face 219">
            <a:extLst>
              <a:ext uri="{FF2B5EF4-FFF2-40B4-BE49-F238E27FC236}">
                <a16:creationId xmlns:a16="http://schemas.microsoft.com/office/drawing/2014/main" id="{2DAD47A4-4566-FD41-B3D5-CB0F3CB4F3D6}"/>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Smiley Face 220">
            <a:extLst>
              <a:ext uri="{FF2B5EF4-FFF2-40B4-BE49-F238E27FC236}">
                <a16:creationId xmlns:a16="http://schemas.microsoft.com/office/drawing/2014/main" id="{A58F7D30-1EF5-A24D-A944-ED6049D78D73}"/>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Smiley Face 221">
            <a:extLst>
              <a:ext uri="{FF2B5EF4-FFF2-40B4-BE49-F238E27FC236}">
                <a16:creationId xmlns:a16="http://schemas.microsoft.com/office/drawing/2014/main" id="{A15EA8EB-6110-C045-A7C2-ADA80F8D1AC0}"/>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Smiley Face 222">
            <a:extLst>
              <a:ext uri="{FF2B5EF4-FFF2-40B4-BE49-F238E27FC236}">
                <a16:creationId xmlns:a16="http://schemas.microsoft.com/office/drawing/2014/main" id="{A3B57693-3743-6045-82EB-3172CA5DD51B}"/>
              </a:ext>
            </a:extLst>
          </p:cNvPr>
          <p:cNvSpPr/>
          <p:nvPr/>
        </p:nvSpPr>
        <p:spPr>
          <a:xfrm>
            <a:off x="9254710" y="5077027"/>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Smiley Face 223">
            <a:extLst>
              <a:ext uri="{FF2B5EF4-FFF2-40B4-BE49-F238E27FC236}">
                <a16:creationId xmlns:a16="http://schemas.microsoft.com/office/drawing/2014/main" id="{C718ABE7-389B-DF4C-B989-19585F4A0B4A}"/>
              </a:ext>
            </a:extLst>
          </p:cNvPr>
          <p:cNvSpPr/>
          <p:nvPr/>
        </p:nvSpPr>
        <p:spPr>
          <a:xfrm>
            <a:off x="9222960" y="56568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miley Face 224">
            <a:extLst>
              <a:ext uri="{FF2B5EF4-FFF2-40B4-BE49-F238E27FC236}">
                <a16:creationId xmlns:a16="http://schemas.microsoft.com/office/drawing/2014/main" id="{5D1724E6-889C-FB41-81DF-621094FFE74D}"/>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Smiley Face 225">
            <a:extLst>
              <a:ext uri="{FF2B5EF4-FFF2-40B4-BE49-F238E27FC236}">
                <a16:creationId xmlns:a16="http://schemas.microsoft.com/office/drawing/2014/main" id="{1FF3DD4C-34EA-B442-83EB-10BF1A8ED0B7}"/>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Smiley Face 226">
            <a:extLst>
              <a:ext uri="{FF2B5EF4-FFF2-40B4-BE49-F238E27FC236}">
                <a16:creationId xmlns:a16="http://schemas.microsoft.com/office/drawing/2014/main" id="{414419E2-A288-CD41-A811-CD71DA71DF7A}"/>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Smiley Face 227">
            <a:extLst>
              <a:ext uri="{FF2B5EF4-FFF2-40B4-BE49-F238E27FC236}">
                <a16:creationId xmlns:a16="http://schemas.microsoft.com/office/drawing/2014/main" id="{D7E86F0C-D5B0-D54F-8545-A4BA11D0CAA0}"/>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Smiley Face 228">
            <a:extLst>
              <a:ext uri="{FF2B5EF4-FFF2-40B4-BE49-F238E27FC236}">
                <a16:creationId xmlns:a16="http://schemas.microsoft.com/office/drawing/2014/main" id="{9AA4EF15-957E-364D-AA59-ABDCBFC51A01}"/>
              </a:ext>
            </a:extLst>
          </p:cNvPr>
          <p:cNvSpPr/>
          <p:nvPr/>
        </p:nvSpPr>
        <p:spPr>
          <a:xfrm>
            <a:off x="6943310" y="49583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Smiley Face 229">
            <a:extLst>
              <a:ext uri="{FF2B5EF4-FFF2-40B4-BE49-F238E27FC236}">
                <a16:creationId xmlns:a16="http://schemas.microsoft.com/office/drawing/2014/main" id="{FFEF7C8F-EE3A-B945-AF8F-7E4B5B40C300}"/>
              </a:ext>
            </a:extLst>
          </p:cNvPr>
          <p:cNvSpPr/>
          <p:nvPr/>
        </p:nvSpPr>
        <p:spPr>
          <a:xfrm>
            <a:off x="6740110" y="53445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Smiley Face 230">
            <a:extLst>
              <a:ext uri="{FF2B5EF4-FFF2-40B4-BE49-F238E27FC236}">
                <a16:creationId xmlns:a16="http://schemas.microsoft.com/office/drawing/2014/main" id="{AA6D7533-6867-0646-8D83-59E0C91DDBC4}"/>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Smiley Face 231">
            <a:extLst>
              <a:ext uri="{FF2B5EF4-FFF2-40B4-BE49-F238E27FC236}">
                <a16:creationId xmlns:a16="http://schemas.microsoft.com/office/drawing/2014/main" id="{9B266683-AA51-3646-B04F-E77D05FF646F}"/>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Smiley Face 232">
            <a:extLst>
              <a:ext uri="{FF2B5EF4-FFF2-40B4-BE49-F238E27FC236}">
                <a16:creationId xmlns:a16="http://schemas.microsoft.com/office/drawing/2014/main" id="{2BBBFE12-8823-4D4B-A49D-178A604EC8E1}"/>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Smiley Face 233">
            <a:extLst>
              <a:ext uri="{FF2B5EF4-FFF2-40B4-BE49-F238E27FC236}">
                <a16:creationId xmlns:a16="http://schemas.microsoft.com/office/drawing/2014/main" id="{3E91152C-509B-FA4B-8074-0205E2624FFB}"/>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miley Face 234">
            <a:extLst>
              <a:ext uri="{FF2B5EF4-FFF2-40B4-BE49-F238E27FC236}">
                <a16:creationId xmlns:a16="http://schemas.microsoft.com/office/drawing/2014/main" id="{38A8AF3F-B046-5642-A7FD-4FFDB4B24051}"/>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Smiley Face 235">
            <a:extLst>
              <a:ext uri="{FF2B5EF4-FFF2-40B4-BE49-F238E27FC236}">
                <a16:creationId xmlns:a16="http://schemas.microsoft.com/office/drawing/2014/main" id="{6C6E2003-BB41-0B40-A6FD-60EB7ACA2279}"/>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Smiley Face 236">
            <a:extLst>
              <a:ext uri="{FF2B5EF4-FFF2-40B4-BE49-F238E27FC236}">
                <a16:creationId xmlns:a16="http://schemas.microsoft.com/office/drawing/2014/main" id="{11C846EE-B272-F944-8588-DCF9BFF47A6E}"/>
              </a:ext>
            </a:extLst>
          </p:cNvPr>
          <p:cNvSpPr/>
          <p:nvPr/>
        </p:nvSpPr>
        <p:spPr>
          <a:xfrm>
            <a:off x="11223210" y="515481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Smiley Face 237">
            <a:extLst>
              <a:ext uri="{FF2B5EF4-FFF2-40B4-BE49-F238E27FC236}">
                <a16:creationId xmlns:a16="http://schemas.microsoft.com/office/drawing/2014/main" id="{DBE5C698-4BB1-DA46-94D5-2517094F4F3D}"/>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Smiley Face 238">
            <a:extLst>
              <a:ext uri="{FF2B5EF4-FFF2-40B4-BE49-F238E27FC236}">
                <a16:creationId xmlns:a16="http://schemas.microsoft.com/office/drawing/2014/main" id="{47BE2178-5E68-AA45-91C9-9D9CD849DB48}"/>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a:extLst>
              <a:ext uri="{FF2B5EF4-FFF2-40B4-BE49-F238E27FC236}">
                <a16:creationId xmlns:a16="http://schemas.microsoft.com/office/drawing/2014/main" id="{DFC68EC6-4711-BA46-BEE7-0335F6E30FBF}"/>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241" name="Rectangle 240">
            <a:extLst>
              <a:ext uri="{FF2B5EF4-FFF2-40B4-BE49-F238E27FC236}">
                <a16:creationId xmlns:a16="http://schemas.microsoft.com/office/drawing/2014/main" id="{51F7F82B-C5BC-C94B-B568-6423A104FD78}"/>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Smiley Face 241">
            <a:extLst>
              <a:ext uri="{FF2B5EF4-FFF2-40B4-BE49-F238E27FC236}">
                <a16:creationId xmlns:a16="http://schemas.microsoft.com/office/drawing/2014/main" id="{7FEA307F-8A64-0947-B557-066A695066DF}"/>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miley Face 242">
            <a:extLst>
              <a:ext uri="{FF2B5EF4-FFF2-40B4-BE49-F238E27FC236}">
                <a16:creationId xmlns:a16="http://schemas.microsoft.com/office/drawing/2014/main" id="{AC981504-B013-5B45-9163-9E4C81310567}"/>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Smiley Face 243">
            <a:extLst>
              <a:ext uri="{FF2B5EF4-FFF2-40B4-BE49-F238E27FC236}">
                <a16:creationId xmlns:a16="http://schemas.microsoft.com/office/drawing/2014/main" id="{03CF6789-9ABE-834E-B885-D516A488E61F}"/>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Smiley Face 244">
            <a:extLst>
              <a:ext uri="{FF2B5EF4-FFF2-40B4-BE49-F238E27FC236}">
                <a16:creationId xmlns:a16="http://schemas.microsoft.com/office/drawing/2014/main" id="{E34614DD-DBD5-734D-9C7A-083E7811A53C}"/>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Smiley Face 245">
            <a:extLst>
              <a:ext uri="{FF2B5EF4-FFF2-40B4-BE49-F238E27FC236}">
                <a16:creationId xmlns:a16="http://schemas.microsoft.com/office/drawing/2014/main" id="{9C897896-ED97-CF47-86D6-3577D3FC120C}"/>
              </a:ext>
            </a:extLst>
          </p:cNvPr>
          <p:cNvSpPr/>
          <p:nvPr/>
        </p:nvSpPr>
        <p:spPr>
          <a:xfrm>
            <a:off x="7870410" y="39657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Smiley Face 246">
            <a:extLst>
              <a:ext uri="{FF2B5EF4-FFF2-40B4-BE49-F238E27FC236}">
                <a16:creationId xmlns:a16="http://schemas.microsoft.com/office/drawing/2014/main" id="{067FC830-3C74-654E-8DFC-0103E62DDBE7}"/>
              </a:ext>
            </a:extLst>
          </p:cNvPr>
          <p:cNvSpPr/>
          <p:nvPr/>
        </p:nvSpPr>
        <p:spPr>
          <a:xfrm>
            <a:off x="8302210" y="4187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Smiley Face 247">
            <a:extLst>
              <a:ext uri="{FF2B5EF4-FFF2-40B4-BE49-F238E27FC236}">
                <a16:creationId xmlns:a16="http://schemas.microsoft.com/office/drawing/2014/main" id="{72037020-796C-4240-9AA7-E8A305645550}"/>
              </a:ext>
            </a:extLst>
          </p:cNvPr>
          <p:cNvSpPr/>
          <p:nvPr/>
        </p:nvSpPr>
        <p:spPr>
          <a:xfrm>
            <a:off x="1021356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Smiley Face 248">
            <a:extLst>
              <a:ext uri="{FF2B5EF4-FFF2-40B4-BE49-F238E27FC236}">
                <a16:creationId xmlns:a16="http://schemas.microsoft.com/office/drawing/2014/main" id="{DEA418FD-A458-B949-99DB-52EA8D617021}"/>
              </a:ext>
            </a:extLst>
          </p:cNvPr>
          <p:cNvSpPr/>
          <p:nvPr/>
        </p:nvSpPr>
        <p:spPr>
          <a:xfrm>
            <a:off x="10080210" y="37792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Smiley Face 249">
            <a:extLst>
              <a:ext uri="{FF2B5EF4-FFF2-40B4-BE49-F238E27FC236}">
                <a16:creationId xmlns:a16="http://schemas.microsoft.com/office/drawing/2014/main" id="{CFD373F4-1748-3040-93B7-EBB890D7A782}"/>
              </a:ext>
            </a:extLst>
          </p:cNvPr>
          <p:cNvSpPr/>
          <p:nvPr/>
        </p:nvSpPr>
        <p:spPr>
          <a:xfrm>
            <a:off x="9286460" y="3741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miley Face 250">
            <a:extLst>
              <a:ext uri="{FF2B5EF4-FFF2-40B4-BE49-F238E27FC236}">
                <a16:creationId xmlns:a16="http://schemas.microsoft.com/office/drawing/2014/main" id="{33AB1E6A-C136-9949-ABC1-A61FE74081E7}"/>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Smiley Face 251">
            <a:extLst>
              <a:ext uri="{FF2B5EF4-FFF2-40B4-BE49-F238E27FC236}">
                <a16:creationId xmlns:a16="http://schemas.microsoft.com/office/drawing/2014/main" id="{341DC11C-7A50-634F-9025-E4F0CFB6C185}"/>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Smiley Face 252">
            <a:extLst>
              <a:ext uri="{FF2B5EF4-FFF2-40B4-BE49-F238E27FC236}">
                <a16:creationId xmlns:a16="http://schemas.microsoft.com/office/drawing/2014/main" id="{F4214453-4235-A148-A9FB-951B932C3810}"/>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Smiley Face 253">
            <a:extLst>
              <a:ext uri="{FF2B5EF4-FFF2-40B4-BE49-F238E27FC236}">
                <a16:creationId xmlns:a16="http://schemas.microsoft.com/office/drawing/2014/main" id="{57D670EF-6AA3-D642-A273-5659B571354E}"/>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Smiley Face 254">
            <a:extLst>
              <a:ext uri="{FF2B5EF4-FFF2-40B4-BE49-F238E27FC236}">
                <a16:creationId xmlns:a16="http://schemas.microsoft.com/office/drawing/2014/main" id="{CDD06706-3D4F-6D4E-BD85-4F08B0167F96}"/>
              </a:ext>
            </a:extLst>
          </p:cNvPr>
          <p:cNvSpPr/>
          <p:nvPr/>
        </p:nvSpPr>
        <p:spPr>
          <a:xfrm>
            <a:off x="11020010" y="421145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Smiley Face 255">
            <a:extLst>
              <a:ext uri="{FF2B5EF4-FFF2-40B4-BE49-F238E27FC236}">
                <a16:creationId xmlns:a16="http://schemas.microsoft.com/office/drawing/2014/main" id="{3BA2630E-C881-954E-8BDB-30D5458328AD}"/>
              </a:ext>
            </a:extLst>
          </p:cNvPr>
          <p:cNvSpPr/>
          <p:nvPr/>
        </p:nvSpPr>
        <p:spPr>
          <a:xfrm>
            <a:off x="7806910" y="53790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Smiley Face 256">
            <a:extLst>
              <a:ext uri="{FF2B5EF4-FFF2-40B4-BE49-F238E27FC236}">
                <a16:creationId xmlns:a16="http://schemas.microsoft.com/office/drawing/2014/main" id="{328B1582-5BC5-2C46-9704-9D9B887A4011}"/>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Smiley Face 257">
            <a:extLst>
              <a:ext uri="{FF2B5EF4-FFF2-40B4-BE49-F238E27FC236}">
                <a16:creationId xmlns:a16="http://schemas.microsoft.com/office/drawing/2014/main" id="{DF8C7235-8963-8E46-BCE7-C66D69905768}"/>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miley Face 258">
            <a:extLst>
              <a:ext uri="{FF2B5EF4-FFF2-40B4-BE49-F238E27FC236}">
                <a16:creationId xmlns:a16="http://schemas.microsoft.com/office/drawing/2014/main" id="{316BF049-96D2-844F-821C-D01F91B7BC01}"/>
              </a:ext>
            </a:extLst>
          </p:cNvPr>
          <p:cNvSpPr/>
          <p:nvPr/>
        </p:nvSpPr>
        <p:spPr>
          <a:xfrm>
            <a:off x="107660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Smiley Face 259">
            <a:extLst>
              <a:ext uri="{FF2B5EF4-FFF2-40B4-BE49-F238E27FC236}">
                <a16:creationId xmlns:a16="http://schemas.microsoft.com/office/drawing/2014/main" id="{34D5DB0B-384E-D54A-9EF8-E9C345D8368F}"/>
              </a:ext>
            </a:extLst>
          </p:cNvPr>
          <p:cNvSpPr/>
          <p:nvPr/>
        </p:nvSpPr>
        <p:spPr>
          <a:xfrm>
            <a:off x="6600410" y="42177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Smiley Face 260">
            <a:extLst>
              <a:ext uri="{FF2B5EF4-FFF2-40B4-BE49-F238E27FC236}">
                <a16:creationId xmlns:a16="http://schemas.microsoft.com/office/drawing/2014/main" id="{46EC662B-CB6D-774A-92D1-BF9D5B38EEF5}"/>
              </a:ext>
            </a:extLst>
          </p:cNvPr>
          <p:cNvSpPr/>
          <p:nvPr/>
        </p:nvSpPr>
        <p:spPr>
          <a:xfrm>
            <a:off x="6317835" y="45154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858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1815882"/>
          </a:xfrm>
          <a:prstGeom prst="rect">
            <a:avLst/>
          </a:prstGeom>
          <a:noFill/>
        </p:spPr>
        <p:txBody>
          <a:bodyPr wrap="square" rtlCol="0">
            <a:spAutoFit/>
          </a:bodyPr>
          <a:lstStyle/>
          <a:p>
            <a:r>
              <a:rPr lang="en-US" sz="2800" dirty="0"/>
              <a:t>Sample 1: Mean = 36.5</a:t>
            </a:r>
          </a:p>
          <a:p>
            <a:r>
              <a:rPr lang="en-US" sz="2800" dirty="0"/>
              <a:t>Sample 2: Mean = 41.0</a:t>
            </a:r>
          </a:p>
          <a:p>
            <a:r>
              <a:rPr lang="en-US" sz="2800" dirty="0"/>
              <a:t>Sample 3: Mean = 40.7</a:t>
            </a:r>
          </a:p>
          <a:p>
            <a:r>
              <a:rPr lang="en-US" sz="2800" b="1" dirty="0"/>
              <a:t>Sample 4: Mean = 43.1</a:t>
            </a:r>
          </a:p>
        </p:txBody>
      </p:sp>
      <p:sp>
        <p:nvSpPr>
          <p:cNvPr id="134" name="Smiley Face 133">
            <a:extLst>
              <a:ext uri="{FF2B5EF4-FFF2-40B4-BE49-F238E27FC236}">
                <a16:creationId xmlns:a16="http://schemas.microsoft.com/office/drawing/2014/main" id="{F3EA1D4C-B717-B04F-908B-7010839E8500}"/>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D61ADFE9-4BA1-4B4C-B4D5-A890220BE56F}"/>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3C2F5981-0F29-474C-84A2-4B1B73ABE9EC}"/>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47B47A20-1747-BF4D-8AFD-125F0904FF18}"/>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F3ACB24F-CB59-834C-8C63-5C39D4C31997}"/>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07B52AFC-C1FF-0747-B5D1-FB9748D81F2A}"/>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39864B1F-2262-B045-913F-1C15FE5151CE}"/>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5BDC3325-97A5-7C48-B0CF-0E907ABF1ACB}"/>
              </a:ext>
            </a:extLst>
          </p:cNvPr>
          <p:cNvSpPr/>
          <p:nvPr/>
        </p:nvSpPr>
        <p:spPr>
          <a:xfrm>
            <a:off x="7038560" y="20536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D83345BB-8FF7-F244-8791-EF013FFF74D0}"/>
              </a:ext>
            </a:extLst>
          </p:cNvPr>
          <p:cNvSpPr/>
          <p:nvPr/>
        </p:nvSpPr>
        <p:spPr>
          <a:xfrm>
            <a:off x="784501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7DF4C74E-308C-9D48-9475-F87F4FDCD82B}"/>
              </a:ext>
            </a:extLst>
          </p:cNvPr>
          <p:cNvSpPr/>
          <p:nvPr/>
        </p:nvSpPr>
        <p:spPr>
          <a:xfrm>
            <a:off x="8314910" y="227827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FF439A38-0BB1-B845-9FA0-FDAAA263C6AC}"/>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677E56DE-C966-3D4A-9211-08D640EFB54F}"/>
              </a:ext>
            </a:extLst>
          </p:cNvPr>
          <p:cNvSpPr/>
          <p:nvPr/>
        </p:nvSpPr>
        <p:spPr>
          <a:xfrm>
            <a:off x="696236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3E9E697E-B8F1-4647-AB4F-81FEB93FC0CB}"/>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52F9BA1A-C3A4-1A4A-A8BB-25AF0B16445D}"/>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543ECC9E-811A-EE4C-A660-6F78DFEA6881}"/>
              </a:ext>
            </a:extLst>
          </p:cNvPr>
          <p:cNvSpPr/>
          <p:nvPr/>
        </p:nvSpPr>
        <p:spPr>
          <a:xfrm>
            <a:off x="9654760" y="14130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ED0978D6-3C19-FE48-AB75-6948878F31C1}"/>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4C38C00D-FE54-8B44-A8B7-ED96FEDB982B}"/>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4D00B0DB-056F-A84E-BA1C-0CCB8FF19CAA}"/>
              </a:ext>
            </a:extLst>
          </p:cNvPr>
          <p:cNvSpPr/>
          <p:nvPr/>
        </p:nvSpPr>
        <p:spPr>
          <a:xfrm>
            <a:off x="10264360" y="1286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122103E8-B0A3-C545-92B9-AD59433DF981}"/>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1120BA08-832D-3D40-B9C0-FD1C976B1212}"/>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Smiley Face 153">
            <a:extLst>
              <a:ext uri="{FF2B5EF4-FFF2-40B4-BE49-F238E27FC236}">
                <a16:creationId xmlns:a16="http://schemas.microsoft.com/office/drawing/2014/main" id="{D343AFD3-1B88-B446-95B8-F1BAE0F83C65}"/>
              </a:ext>
            </a:extLst>
          </p:cNvPr>
          <p:cNvSpPr/>
          <p:nvPr/>
        </p:nvSpPr>
        <p:spPr>
          <a:xfrm>
            <a:off x="8937210" y="19845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Smiley Face 154">
            <a:extLst>
              <a:ext uri="{FF2B5EF4-FFF2-40B4-BE49-F238E27FC236}">
                <a16:creationId xmlns:a16="http://schemas.microsoft.com/office/drawing/2014/main" id="{9AC64E26-18DB-584C-8289-C6701FC611E4}"/>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Smiley Face 155">
            <a:extLst>
              <a:ext uri="{FF2B5EF4-FFF2-40B4-BE49-F238E27FC236}">
                <a16:creationId xmlns:a16="http://schemas.microsoft.com/office/drawing/2014/main" id="{1FFF3B48-CA9C-4D4D-9302-DFA48C9F4C70}"/>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Smiley Face 156">
            <a:extLst>
              <a:ext uri="{FF2B5EF4-FFF2-40B4-BE49-F238E27FC236}">
                <a16:creationId xmlns:a16="http://schemas.microsoft.com/office/drawing/2014/main" id="{16EF5163-8A5C-1749-AF79-274DA3AC311D}"/>
              </a:ext>
            </a:extLst>
          </p:cNvPr>
          <p:cNvSpPr/>
          <p:nvPr/>
        </p:nvSpPr>
        <p:spPr>
          <a:xfrm>
            <a:off x="10480260" y="17432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miley Face 157">
            <a:extLst>
              <a:ext uri="{FF2B5EF4-FFF2-40B4-BE49-F238E27FC236}">
                <a16:creationId xmlns:a16="http://schemas.microsoft.com/office/drawing/2014/main" id="{4C68C6B5-04BF-E047-A30E-9DA2353FAF2D}"/>
              </a:ext>
            </a:extLst>
          </p:cNvPr>
          <p:cNvSpPr/>
          <p:nvPr/>
        </p:nvSpPr>
        <p:spPr>
          <a:xfrm>
            <a:off x="886101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Smiley Face 158">
            <a:extLst>
              <a:ext uri="{FF2B5EF4-FFF2-40B4-BE49-F238E27FC236}">
                <a16:creationId xmlns:a16="http://schemas.microsoft.com/office/drawing/2014/main" id="{C17CCC61-B315-6046-89B1-4147ECD3E9B3}"/>
              </a:ext>
            </a:extLst>
          </p:cNvPr>
          <p:cNvSpPr/>
          <p:nvPr/>
        </p:nvSpPr>
        <p:spPr>
          <a:xfrm>
            <a:off x="7387810" y="27267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Smiley Face 159">
            <a:extLst>
              <a:ext uri="{FF2B5EF4-FFF2-40B4-BE49-F238E27FC236}">
                <a16:creationId xmlns:a16="http://schemas.microsoft.com/office/drawing/2014/main" id="{479E2B34-9F87-ED46-86DE-BA44AF418E62}"/>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Smiley Face 160">
            <a:extLst>
              <a:ext uri="{FF2B5EF4-FFF2-40B4-BE49-F238E27FC236}">
                <a16:creationId xmlns:a16="http://schemas.microsoft.com/office/drawing/2014/main" id="{C48C54D7-397E-5649-8ACF-58E4130EAC61}"/>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Smiley Face 161">
            <a:extLst>
              <a:ext uri="{FF2B5EF4-FFF2-40B4-BE49-F238E27FC236}">
                <a16:creationId xmlns:a16="http://schemas.microsoft.com/office/drawing/2014/main" id="{862E9F1D-7CCA-FC4B-A31B-5F3269F6EB0C}"/>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Smiley Face 162">
            <a:extLst>
              <a:ext uri="{FF2B5EF4-FFF2-40B4-BE49-F238E27FC236}">
                <a16:creationId xmlns:a16="http://schemas.microsoft.com/office/drawing/2014/main" id="{34996FE1-92CF-7041-A16E-FCE935C73D92}"/>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Smiley Face 163">
            <a:extLst>
              <a:ext uri="{FF2B5EF4-FFF2-40B4-BE49-F238E27FC236}">
                <a16:creationId xmlns:a16="http://schemas.microsoft.com/office/drawing/2014/main" id="{884DC370-D9CF-3349-A864-684CBE15D574}"/>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Smiley Face 164">
            <a:extLst>
              <a:ext uri="{FF2B5EF4-FFF2-40B4-BE49-F238E27FC236}">
                <a16:creationId xmlns:a16="http://schemas.microsoft.com/office/drawing/2014/main" id="{AC122460-FBD4-F04C-9ED4-D738CD675569}"/>
              </a:ext>
            </a:extLst>
          </p:cNvPr>
          <p:cNvSpPr/>
          <p:nvPr/>
        </p:nvSpPr>
        <p:spPr>
          <a:xfrm>
            <a:off x="7527510" y="3124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Smiley Face 165">
            <a:extLst>
              <a:ext uri="{FF2B5EF4-FFF2-40B4-BE49-F238E27FC236}">
                <a16:creationId xmlns:a16="http://schemas.microsoft.com/office/drawing/2014/main" id="{5BC4B898-0563-1B4B-88B6-88BBC25A2A6E}"/>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miley Face 166">
            <a:extLst>
              <a:ext uri="{FF2B5EF4-FFF2-40B4-BE49-F238E27FC236}">
                <a16:creationId xmlns:a16="http://schemas.microsoft.com/office/drawing/2014/main" id="{EB78928A-A45B-A04D-8F0E-A80092D787B8}"/>
              </a:ext>
            </a:extLst>
          </p:cNvPr>
          <p:cNvSpPr/>
          <p:nvPr/>
        </p:nvSpPr>
        <p:spPr>
          <a:xfrm>
            <a:off x="8772110" y="3929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Smiley Face 167">
            <a:extLst>
              <a:ext uri="{FF2B5EF4-FFF2-40B4-BE49-F238E27FC236}">
                <a16:creationId xmlns:a16="http://schemas.microsoft.com/office/drawing/2014/main" id="{FD1CAEA5-BDB9-9647-BF86-765B697ED68F}"/>
              </a:ext>
            </a:extLst>
          </p:cNvPr>
          <p:cNvSpPr/>
          <p:nvPr/>
        </p:nvSpPr>
        <p:spPr>
          <a:xfrm>
            <a:off x="8784810" y="34546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Smiley Face 168">
            <a:extLst>
              <a:ext uri="{FF2B5EF4-FFF2-40B4-BE49-F238E27FC236}">
                <a16:creationId xmlns:a16="http://schemas.microsoft.com/office/drawing/2014/main" id="{5846BD56-4251-A641-B14D-1EFB07760409}"/>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Smiley Face 169">
            <a:extLst>
              <a:ext uri="{FF2B5EF4-FFF2-40B4-BE49-F238E27FC236}">
                <a16:creationId xmlns:a16="http://schemas.microsoft.com/office/drawing/2014/main" id="{E56E52BB-A34C-014D-BD5E-4F1C64B3114C}"/>
              </a:ext>
            </a:extLst>
          </p:cNvPr>
          <p:cNvSpPr/>
          <p:nvPr/>
        </p:nvSpPr>
        <p:spPr>
          <a:xfrm>
            <a:off x="928011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Smiley Face 170">
            <a:extLst>
              <a:ext uri="{FF2B5EF4-FFF2-40B4-BE49-F238E27FC236}">
                <a16:creationId xmlns:a16="http://schemas.microsoft.com/office/drawing/2014/main" id="{CC057830-C70A-4547-9EC9-0291C0A64642}"/>
              </a:ext>
            </a:extLst>
          </p:cNvPr>
          <p:cNvSpPr/>
          <p:nvPr/>
        </p:nvSpPr>
        <p:spPr>
          <a:xfrm>
            <a:off x="9800810" y="2979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Smiley Face 171">
            <a:extLst>
              <a:ext uri="{FF2B5EF4-FFF2-40B4-BE49-F238E27FC236}">
                <a16:creationId xmlns:a16="http://schemas.microsoft.com/office/drawing/2014/main" id="{EE19A350-07DA-B642-84F9-BC5BE69B63C1}"/>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Smiley Face 172">
            <a:extLst>
              <a:ext uri="{FF2B5EF4-FFF2-40B4-BE49-F238E27FC236}">
                <a16:creationId xmlns:a16="http://schemas.microsoft.com/office/drawing/2014/main" id="{D1BF425F-1694-C845-89CE-401439341A76}"/>
              </a:ext>
            </a:extLst>
          </p:cNvPr>
          <p:cNvSpPr/>
          <p:nvPr/>
        </p:nvSpPr>
        <p:spPr>
          <a:xfrm>
            <a:off x="106136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Smiley Face 173">
            <a:extLst>
              <a:ext uri="{FF2B5EF4-FFF2-40B4-BE49-F238E27FC236}">
                <a16:creationId xmlns:a16="http://schemas.microsoft.com/office/drawing/2014/main" id="{9F61FB35-F9F3-9348-ADEC-49EFC9879449}"/>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Smiley Face 174">
            <a:extLst>
              <a:ext uri="{FF2B5EF4-FFF2-40B4-BE49-F238E27FC236}">
                <a16:creationId xmlns:a16="http://schemas.microsoft.com/office/drawing/2014/main" id="{9B8A36EB-7A66-204A-8F1A-BFF98317213A}"/>
              </a:ext>
            </a:extLst>
          </p:cNvPr>
          <p:cNvSpPr/>
          <p:nvPr/>
        </p:nvSpPr>
        <p:spPr>
          <a:xfrm>
            <a:off x="9661110" y="40022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Smiley Face 175">
            <a:extLst>
              <a:ext uri="{FF2B5EF4-FFF2-40B4-BE49-F238E27FC236}">
                <a16:creationId xmlns:a16="http://schemas.microsoft.com/office/drawing/2014/main" id="{3E540447-87A9-DC4E-AF2C-67637EFAE637}"/>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Smiley Face 176">
            <a:extLst>
              <a:ext uri="{FF2B5EF4-FFF2-40B4-BE49-F238E27FC236}">
                <a16:creationId xmlns:a16="http://schemas.microsoft.com/office/drawing/2014/main" id="{4AE444F9-6AE7-1140-96AF-D7E7F7DC1097}"/>
              </a:ext>
            </a:extLst>
          </p:cNvPr>
          <p:cNvSpPr/>
          <p:nvPr/>
        </p:nvSpPr>
        <p:spPr>
          <a:xfrm>
            <a:off x="10092910" y="42237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Smiley Face 177">
            <a:extLst>
              <a:ext uri="{FF2B5EF4-FFF2-40B4-BE49-F238E27FC236}">
                <a16:creationId xmlns:a16="http://schemas.microsoft.com/office/drawing/2014/main" id="{C30C2437-2BFF-BA49-9D0A-C5B71A20474B}"/>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Smiley Face 178">
            <a:extLst>
              <a:ext uri="{FF2B5EF4-FFF2-40B4-BE49-F238E27FC236}">
                <a16:creationId xmlns:a16="http://schemas.microsoft.com/office/drawing/2014/main" id="{DBCEBCFF-FF56-BC4B-8164-550C2CE02449}"/>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Smiley Face 179">
            <a:extLst>
              <a:ext uri="{FF2B5EF4-FFF2-40B4-BE49-F238E27FC236}">
                <a16:creationId xmlns:a16="http://schemas.microsoft.com/office/drawing/2014/main" id="{0C7BFEA1-6F20-894C-85B1-309481BCF740}"/>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Smiley Face 180">
            <a:extLst>
              <a:ext uri="{FF2B5EF4-FFF2-40B4-BE49-F238E27FC236}">
                <a16:creationId xmlns:a16="http://schemas.microsoft.com/office/drawing/2014/main" id="{41D6E4AB-1780-814A-8572-4A972E9A1177}"/>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Smiley Face 181">
            <a:extLst>
              <a:ext uri="{FF2B5EF4-FFF2-40B4-BE49-F238E27FC236}">
                <a16:creationId xmlns:a16="http://schemas.microsoft.com/office/drawing/2014/main" id="{BB98B13A-F7F9-BD4B-8A5F-A22AC3515067}"/>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Smiley Face 182">
            <a:extLst>
              <a:ext uri="{FF2B5EF4-FFF2-40B4-BE49-F238E27FC236}">
                <a16:creationId xmlns:a16="http://schemas.microsoft.com/office/drawing/2014/main" id="{A162A3EB-A1B5-2B4E-8654-AB977830C194}"/>
              </a:ext>
            </a:extLst>
          </p:cNvPr>
          <p:cNvSpPr/>
          <p:nvPr/>
        </p:nvSpPr>
        <p:spPr>
          <a:xfrm>
            <a:off x="11566110" y="21298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Smiley Face 183">
            <a:extLst>
              <a:ext uri="{FF2B5EF4-FFF2-40B4-BE49-F238E27FC236}">
                <a16:creationId xmlns:a16="http://schemas.microsoft.com/office/drawing/2014/main" id="{3A92D5F8-0F2C-B243-8D4D-C5262706EB30}"/>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Smiley Face 184">
            <a:extLst>
              <a:ext uri="{FF2B5EF4-FFF2-40B4-BE49-F238E27FC236}">
                <a16:creationId xmlns:a16="http://schemas.microsoft.com/office/drawing/2014/main" id="{C4DB4FA3-2091-1941-BDD4-2553B7793BCF}"/>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Smiley Face 185">
            <a:extLst>
              <a:ext uri="{FF2B5EF4-FFF2-40B4-BE49-F238E27FC236}">
                <a16:creationId xmlns:a16="http://schemas.microsoft.com/office/drawing/2014/main" id="{975282E2-35F6-9C47-8D8C-87D40639CAF5}"/>
              </a:ext>
            </a:extLst>
          </p:cNvPr>
          <p:cNvSpPr/>
          <p:nvPr/>
        </p:nvSpPr>
        <p:spPr>
          <a:xfrm>
            <a:off x="10804110" y="151191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Smiley Face 186">
            <a:extLst>
              <a:ext uri="{FF2B5EF4-FFF2-40B4-BE49-F238E27FC236}">
                <a16:creationId xmlns:a16="http://schemas.microsoft.com/office/drawing/2014/main" id="{50BC5A09-525C-BC46-9D23-F586CA41ACF2}"/>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Smiley Face 187">
            <a:extLst>
              <a:ext uri="{FF2B5EF4-FFF2-40B4-BE49-F238E27FC236}">
                <a16:creationId xmlns:a16="http://schemas.microsoft.com/office/drawing/2014/main" id="{3E1BF8F8-5C25-EA42-8196-9EE2FBF42441}"/>
              </a:ext>
            </a:extLst>
          </p:cNvPr>
          <p:cNvSpPr/>
          <p:nvPr/>
        </p:nvSpPr>
        <p:spPr>
          <a:xfrm>
            <a:off x="1157881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Smiley Face 188">
            <a:extLst>
              <a:ext uri="{FF2B5EF4-FFF2-40B4-BE49-F238E27FC236}">
                <a16:creationId xmlns:a16="http://schemas.microsoft.com/office/drawing/2014/main" id="{D3253BF1-2605-324F-AA04-55C69E3CB4A4}"/>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Smiley Face 189">
            <a:extLst>
              <a:ext uri="{FF2B5EF4-FFF2-40B4-BE49-F238E27FC236}">
                <a16:creationId xmlns:a16="http://schemas.microsoft.com/office/drawing/2014/main" id="{17383625-3368-1645-BA11-688F3750A2C1}"/>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Smiley Face 190">
            <a:extLst>
              <a:ext uri="{FF2B5EF4-FFF2-40B4-BE49-F238E27FC236}">
                <a16:creationId xmlns:a16="http://schemas.microsoft.com/office/drawing/2014/main" id="{A7618F5C-E6E7-924A-99CF-E6D83C5DBA6A}"/>
              </a:ext>
            </a:extLst>
          </p:cNvPr>
          <p:cNvSpPr/>
          <p:nvPr/>
        </p:nvSpPr>
        <p:spPr>
          <a:xfrm>
            <a:off x="11096210" y="28410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Smiley Face 191">
            <a:extLst>
              <a:ext uri="{FF2B5EF4-FFF2-40B4-BE49-F238E27FC236}">
                <a16:creationId xmlns:a16="http://schemas.microsoft.com/office/drawing/2014/main" id="{5129EF94-EC4B-074F-9D12-C141205934A5}"/>
              </a:ext>
            </a:extLst>
          </p:cNvPr>
          <p:cNvSpPr/>
          <p:nvPr/>
        </p:nvSpPr>
        <p:spPr>
          <a:xfrm>
            <a:off x="6492460" y="13805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miley Face 192">
            <a:extLst>
              <a:ext uri="{FF2B5EF4-FFF2-40B4-BE49-F238E27FC236}">
                <a16:creationId xmlns:a16="http://schemas.microsoft.com/office/drawing/2014/main" id="{FEC5F0C0-74DF-CE4D-ADE5-7CEDB625BDBE}"/>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Smiley Face 193">
            <a:extLst>
              <a:ext uri="{FF2B5EF4-FFF2-40B4-BE49-F238E27FC236}">
                <a16:creationId xmlns:a16="http://schemas.microsoft.com/office/drawing/2014/main" id="{CD0FBF9B-BA46-504D-B86D-7C1E3DE1202B}"/>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Smiley Face 194">
            <a:extLst>
              <a:ext uri="{FF2B5EF4-FFF2-40B4-BE49-F238E27FC236}">
                <a16:creationId xmlns:a16="http://schemas.microsoft.com/office/drawing/2014/main" id="{77CD9090-45A3-F442-B4F5-A11E86E6D14D}"/>
              </a:ext>
            </a:extLst>
          </p:cNvPr>
          <p:cNvSpPr/>
          <p:nvPr/>
        </p:nvSpPr>
        <p:spPr>
          <a:xfrm>
            <a:off x="6168610" y="21933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Smiley Face 195">
            <a:extLst>
              <a:ext uri="{FF2B5EF4-FFF2-40B4-BE49-F238E27FC236}">
                <a16:creationId xmlns:a16="http://schemas.microsoft.com/office/drawing/2014/main" id="{65CB680B-B508-E34E-B7AC-37A6798A3B1D}"/>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Smiley Face 196">
            <a:extLst>
              <a:ext uri="{FF2B5EF4-FFF2-40B4-BE49-F238E27FC236}">
                <a16:creationId xmlns:a16="http://schemas.microsoft.com/office/drawing/2014/main" id="{2C463DC6-A0D3-7F42-BB7E-C68E69CBEB09}"/>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Smiley Face 197">
            <a:extLst>
              <a:ext uri="{FF2B5EF4-FFF2-40B4-BE49-F238E27FC236}">
                <a16:creationId xmlns:a16="http://schemas.microsoft.com/office/drawing/2014/main" id="{D0C024EA-C303-6041-8932-B7B2085DE8B6}"/>
              </a:ext>
            </a:extLst>
          </p:cNvPr>
          <p:cNvSpPr/>
          <p:nvPr/>
        </p:nvSpPr>
        <p:spPr>
          <a:xfrm>
            <a:off x="11254960" y="381894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Smiley Face 198">
            <a:extLst>
              <a:ext uri="{FF2B5EF4-FFF2-40B4-BE49-F238E27FC236}">
                <a16:creationId xmlns:a16="http://schemas.microsoft.com/office/drawing/2014/main" id="{6B327A56-1A3E-984E-9FE4-BB3587068509}"/>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Smiley Face 199">
            <a:extLst>
              <a:ext uri="{FF2B5EF4-FFF2-40B4-BE49-F238E27FC236}">
                <a16:creationId xmlns:a16="http://schemas.microsoft.com/office/drawing/2014/main" id="{030DC529-F688-4445-90C7-54FADA05711D}"/>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Smiley Face 200">
            <a:extLst>
              <a:ext uri="{FF2B5EF4-FFF2-40B4-BE49-F238E27FC236}">
                <a16:creationId xmlns:a16="http://schemas.microsoft.com/office/drawing/2014/main" id="{520B7022-F316-FB4D-A5E5-CCBE1FEC5A18}"/>
              </a:ext>
            </a:extLst>
          </p:cNvPr>
          <p:cNvSpPr/>
          <p:nvPr/>
        </p:nvSpPr>
        <p:spPr>
          <a:xfrm>
            <a:off x="6625810" y="22441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Smiley Face 201">
            <a:extLst>
              <a:ext uri="{FF2B5EF4-FFF2-40B4-BE49-F238E27FC236}">
                <a16:creationId xmlns:a16="http://schemas.microsoft.com/office/drawing/2014/main" id="{D1AFA4FC-CD64-A64A-B43D-B17AD825EFD3}"/>
              </a:ext>
            </a:extLst>
          </p:cNvPr>
          <p:cNvSpPr/>
          <p:nvPr/>
        </p:nvSpPr>
        <p:spPr>
          <a:xfrm>
            <a:off x="778151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Smiley Face 202">
            <a:extLst>
              <a:ext uri="{FF2B5EF4-FFF2-40B4-BE49-F238E27FC236}">
                <a16:creationId xmlns:a16="http://schemas.microsoft.com/office/drawing/2014/main" id="{F3D5CE4F-E958-DE4A-AA5D-390896B6C6DC}"/>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Smiley Face 203">
            <a:extLst>
              <a:ext uri="{FF2B5EF4-FFF2-40B4-BE49-F238E27FC236}">
                <a16:creationId xmlns:a16="http://schemas.microsoft.com/office/drawing/2014/main" id="{653A38E5-D9E8-744C-BB39-122C22E71146}"/>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Smiley Face 204">
            <a:extLst>
              <a:ext uri="{FF2B5EF4-FFF2-40B4-BE49-F238E27FC236}">
                <a16:creationId xmlns:a16="http://schemas.microsoft.com/office/drawing/2014/main" id="{C8560DFE-7E48-0E43-97C6-BDE2BC665A25}"/>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Smiley Face 205">
            <a:extLst>
              <a:ext uri="{FF2B5EF4-FFF2-40B4-BE49-F238E27FC236}">
                <a16:creationId xmlns:a16="http://schemas.microsoft.com/office/drawing/2014/main" id="{94207D25-6D80-DB49-8667-8A6F763CE613}"/>
              </a:ext>
            </a:extLst>
          </p:cNvPr>
          <p:cNvSpPr/>
          <p:nvPr/>
        </p:nvSpPr>
        <p:spPr>
          <a:xfrm>
            <a:off x="7324310" y="4642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Smiley Face 206">
            <a:extLst>
              <a:ext uri="{FF2B5EF4-FFF2-40B4-BE49-F238E27FC236}">
                <a16:creationId xmlns:a16="http://schemas.microsoft.com/office/drawing/2014/main" id="{CB6F4F35-7B34-5D4B-BEE9-A38F27D3E920}"/>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Smiley Face 207">
            <a:extLst>
              <a:ext uri="{FF2B5EF4-FFF2-40B4-BE49-F238E27FC236}">
                <a16:creationId xmlns:a16="http://schemas.microsoft.com/office/drawing/2014/main" id="{51C50954-F522-CA49-9F68-2617D1CEC03F}"/>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Smiley Face 208">
            <a:extLst>
              <a:ext uri="{FF2B5EF4-FFF2-40B4-BE49-F238E27FC236}">
                <a16:creationId xmlns:a16="http://schemas.microsoft.com/office/drawing/2014/main" id="{FFCA28D6-D14E-3F45-B2C8-219D3ADAD460}"/>
              </a:ext>
            </a:extLst>
          </p:cNvPr>
          <p:cNvSpPr/>
          <p:nvPr/>
        </p:nvSpPr>
        <p:spPr>
          <a:xfrm>
            <a:off x="8226010" y="5658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Smiley Face 209">
            <a:extLst>
              <a:ext uri="{FF2B5EF4-FFF2-40B4-BE49-F238E27FC236}">
                <a16:creationId xmlns:a16="http://schemas.microsoft.com/office/drawing/2014/main" id="{A6877FBA-81B5-4B4A-9F18-71995FA6D47A}"/>
              </a:ext>
            </a:extLst>
          </p:cNvPr>
          <p:cNvSpPr/>
          <p:nvPr/>
        </p:nvSpPr>
        <p:spPr>
          <a:xfrm>
            <a:off x="8759410" y="49218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Smiley Face 210">
            <a:extLst>
              <a:ext uri="{FF2B5EF4-FFF2-40B4-BE49-F238E27FC236}">
                <a16:creationId xmlns:a16="http://schemas.microsoft.com/office/drawing/2014/main" id="{39705FF6-549C-C843-8C70-A1DFB020B3D0}"/>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Smiley Face 211">
            <a:extLst>
              <a:ext uri="{FF2B5EF4-FFF2-40B4-BE49-F238E27FC236}">
                <a16:creationId xmlns:a16="http://schemas.microsoft.com/office/drawing/2014/main" id="{7F350DA6-1659-1F47-9001-B30F37849D3A}"/>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Smiley Face 212">
            <a:extLst>
              <a:ext uri="{FF2B5EF4-FFF2-40B4-BE49-F238E27FC236}">
                <a16:creationId xmlns:a16="http://schemas.microsoft.com/office/drawing/2014/main" id="{72308FE1-F1D8-1B4B-9748-1AE10A24C828}"/>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miley Face 213">
            <a:extLst>
              <a:ext uri="{FF2B5EF4-FFF2-40B4-BE49-F238E27FC236}">
                <a16:creationId xmlns:a16="http://schemas.microsoft.com/office/drawing/2014/main" id="{81A0B363-284A-8D4D-A048-973CAFB6DF07}"/>
              </a:ext>
            </a:extLst>
          </p:cNvPr>
          <p:cNvSpPr/>
          <p:nvPr/>
        </p:nvSpPr>
        <p:spPr>
          <a:xfrm>
            <a:off x="8721310" y="537031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Smiley Face 214">
            <a:extLst>
              <a:ext uri="{FF2B5EF4-FFF2-40B4-BE49-F238E27FC236}">
                <a16:creationId xmlns:a16="http://schemas.microsoft.com/office/drawing/2014/main" id="{D9703643-F9F7-134F-A567-3C1E076FDAE3}"/>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Smiley Face 215">
            <a:extLst>
              <a:ext uri="{FF2B5EF4-FFF2-40B4-BE49-F238E27FC236}">
                <a16:creationId xmlns:a16="http://schemas.microsoft.com/office/drawing/2014/main" id="{FBDC2E81-5183-9F44-BD9A-C26A9C53FE37}"/>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Smiley Face 216">
            <a:extLst>
              <a:ext uri="{FF2B5EF4-FFF2-40B4-BE49-F238E27FC236}">
                <a16:creationId xmlns:a16="http://schemas.microsoft.com/office/drawing/2014/main" id="{E081F428-955F-9C46-833E-BA69A8EEA088}"/>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Smiley Face 217">
            <a:extLst>
              <a:ext uri="{FF2B5EF4-FFF2-40B4-BE49-F238E27FC236}">
                <a16:creationId xmlns:a16="http://schemas.microsoft.com/office/drawing/2014/main" id="{10C21660-7CE5-F94C-93FB-6B438E5BDDC8}"/>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Smiley Face 218">
            <a:extLst>
              <a:ext uri="{FF2B5EF4-FFF2-40B4-BE49-F238E27FC236}">
                <a16:creationId xmlns:a16="http://schemas.microsoft.com/office/drawing/2014/main" id="{5A002C3A-7C94-2745-9903-763F35D685C2}"/>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Smiley Face 219">
            <a:extLst>
              <a:ext uri="{FF2B5EF4-FFF2-40B4-BE49-F238E27FC236}">
                <a16:creationId xmlns:a16="http://schemas.microsoft.com/office/drawing/2014/main" id="{432DBA22-0AC9-594D-A62E-E0AEACD4D4D6}"/>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Smiley Face 220">
            <a:extLst>
              <a:ext uri="{FF2B5EF4-FFF2-40B4-BE49-F238E27FC236}">
                <a16:creationId xmlns:a16="http://schemas.microsoft.com/office/drawing/2014/main" id="{4CDEFC77-93E5-9E4B-B858-A05BB181ECFB}"/>
              </a:ext>
            </a:extLst>
          </p:cNvPr>
          <p:cNvSpPr/>
          <p:nvPr/>
        </p:nvSpPr>
        <p:spPr>
          <a:xfrm>
            <a:off x="10143710" y="52504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Smiley Face 221">
            <a:extLst>
              <a:ext uri="{FF2B5EF4-FFF2-40B4-BE49-F238E27FC236}">
                <a16:creationId xmlns:a16="http://schemas.microsoft.com/office/drawing/2014/main" id="{67D9A0EB-F8D8-C94A-9645-68A5270984E0}"/>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Smiley Face 222">
            <a:extLst>
              <a:ext uri="{FF2B5EF4-FFF2-40B4-BE49-F238E27FC236}">
                <a16:creationId xmlns:a16="http://schemas.microsoft.com/office/drawing/2014/main" id="{6C54456C-E050-F446-922E-64E1AE354916}"/>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Smiley Face 223">
            <a:extLst>
              <a:ext uri="{FF2B5EF4-FFF2-40B4-BE49-F238E27FC236}">
                <a16:creationId xmlns:a16="http://schemas.microsoft.com/office/drawing/2014/main" id="{F85A86CF-5E2A-5541-A986-4AB4CD47767C}"/>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miley Face 224">
            <a:extLst>
              <a:ext uri="{FF2B5EF4-FFF2-40B4-BE49-F238E27FC236}">
                <a16:creationId xmlns:a16="http://schemas.microsoft.com/office/drawing/2014/main" id="{DB145161-D047-264A-9553-6381EFFD854A}"/>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Smiley Face 225">
            <a:extLst>
              <a:ext uri="{FF2B5EF4-FFF2-40B4-BE49-F238E27FC236}">
                <a16:creationId xmlns:a16="http://schemas.microsoft.com/office/drawing/2014/main" id="{7158BDE2-3F4A-A441-915F-61F73C3CB1CF}"/>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Smiley Face 226">
            <a:extLst>
              <a:ext uri="{FF2B5EF4-FFF2-40B4-BE49-F238E27FC236}">
                <a16:creationId xmlns:a16="http://schemas.microsoft.com/office/drawing/2014/main" id="{6C39DE5E-6290-6F44-AA89-307A86E57DF3}"/>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Smiley Face 227">
            <a:extLst>
              <a:ext uri="{FF2B5EF4-FFF2-40B4-BE49-F238E27FC236}">
                <a16:creationId xmlns:a16="http://schemas.microsoft.com/office/drawing/2014/main" id="{47596B7C-5FC0-0747-A933-E8DBCCE40343}"/>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Smiley Face 228">
            <a:extLst>
              <a:ext uri="{FF2B5EF4-FFF2-40B4-BE49-F238E27FC236}">
                <a16:creationId xmlns:a16="http://schemas.microsoft.com/office/drawing/2014/main" id="{3EC05D35-21FA-284A-9F17-ABC1B265EEB7}"/>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Smiley Face 229">
            <a:extLst>
              <a:ext uri="{FF2B5EF4-FFF2-40B4-BE49-F238E27FC236}">
                <a16:creationId xmlns:a16="http://schemas.microsoft.com/office/drawing/2014/main" id="{6F87B811-6731-EE48-82AB-D1F97219FF22}"/>
              </a:ext>
            </a:extLst>
          </p:cNvPr>
          <p:cNvSpPr/>
          <p:nvPr/>
        </p:nvSpPr>
        <p:spPr>
          <a:xfrm>
            <a:off x="6740110" y="53445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Smiley Face 230">
            <a:extLst>
              <a:ext uri="{FF2B5EF4-FFF2-40B4-BE49-F238E27FC236}">
                <a16:creationId xmlns:a16="http://schemas.microsoft.com/office/drawing/2014/main" id="{50A8A1AF-8598-1A43-82A0-7538644A6EA1}"/>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Smiley Face 231">
            <a:extLst>
              <a:ext uri="{FF2B5EF4-FFF2-40B4-BE49-F238E27FC236}">
                <a16:creationId xmlns:a16="http://schemas.microsoft.com/office/drawing/2014/main" id="{CDF0FC9F-5A84-9040-B3B4-E9C4CE243FFB}"/>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Smiley Face 232">
            <a:extLst>
              <a:ext uri="{FF2B5EF4-FFF2-40B4-BE49-F238E27FC236}">
                <a16:creationId xmlns:a16="http://schemas.microsoft.com/office/drawing/2014/main" id="{44C62F9A-93D1-DC49-BC97-695E27446678}"/>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Smiley Face 233">
            <a:extLst>
              <a:ext uri="{FF2B5EF4-FFF2-40B4-BE49-F238E27FC236}">
                <a16:creationId xmlns:a16="http://schemas.microsoft.com/office/drawing/2014/main" id="{2CC64F76-A33D-F543-B463-FC271B4EE679}"/>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miley Face 234">
            <a:extLst>
              <a:ext uri="{FF2B5EF4-FFF2-40B4-BE49-F238E27FC236}">
                <a16:creationId xmlns:a16="http://schemas.microsoft.com/office/drawing/2014/main" id="{24F98087-D18C-FB4C-84E6-83E800DC3E3F}"/>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Smiley Face 235">
            <a:extLst>
              <a:ext uri="{FF2B5EF4-FFF2-40B4-BE49-F238E27FC236}">
                <a16:creationId xmlns:a16="http://schemas.microsoft.com/office/drawing/2014/main" id="{4AC00CAE-059B-CC44-AD40-0891E7372BDE}"/>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Smiley Face 236">
            <a:extLst>
              <a:ext uri="{FF2B5EF4-FFF2-40B4-BE49-F238E27FC236}">
                <a16:creationId xmlns:a16="http://schemas.microsoft.com/office/drawing/2014/main" id="{752CB954-1116-8440-B63D-905038780888}"/>
              </a:ext>
            </a:extLst>
          </p:cNvPr>
          <p:cNvSpPr/>
          <p:nvPr/>
        </p:nvSpPr>
        <p:spPr>
          <a:xfrm>
            <a:off x="11223210" y="515481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Smiley Face 237">
            <a:extLst>
              <a:ext uri="{FF2B5EF4-FFF2-40B4-BE49-F238E27FC236}">
                <a16:creationId xmlns:a16="http://schemas.microsoft.com/office/drawing/2014/main" id="{EFDD7F3E-C97D-554D-9572-D13C854850E9}"/>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Smiley Face 238">
            <a:extLst>
              <a:ext uri="{FF2B5EF4-FFF2-40B4-BE49-F238E27FC236}">
                <a16:creationId xmlns:a16="http://schemas.microsoft.com/office/drawing/2014/main" id="{7E102066-BEA9-4346-9F1C-3E2EB63F19F1}"/>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a:extLst>
              <a:ext uri="{FF2B5EF4-FFF2-40B4-BE49-F238E27FC236}">
                <a16:creationId xmlns:a16="http://schemas.microsoft.com/office/drawing/2014/main" id="{27F4D63A-075A-CE4C-B60C-D051BA7C0854}"/>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241" name="Rectangle 240">
            <a:extLst>
              <a:ext uri="{FF2B5EF4-FFF2-40B4-BE49-F238E27FC236}">
                <a16:creationId xmlns:a16="http://schemas.microsoft.com/office/drawing/2014/main" id="{F74123AB-CC8B-D54B-8C4C-DDDAEDA95843}"/>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Smiley Face 241">
            <a:extLst>
              <a:ext uri="{FF2B5EF4-FFF2-40B4-BE49-F238E27FC236}">
                <a16:creationId xmlns:a16="http://schemas.microsoft.com/office/drawing/2014/main" id="{31EF717A-1D91-9B43-9197-FD341B19021A}"/>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miley Face 242">
            <a:extLst>
              <a:ext uri="{FF2B5EF4-FFF2-40B4-BE49-F238E27FC236}">
                <a16:creationId xmlns:a16="http://schemas.microsoft.com/office/drawing/2014/main" id="{DD07F03C-B155-614F-98ED-67D627E2D456}"/>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Smiley Face 243">
            <a:extLst>
              <a:ext uri="{FF2B5EF4-FFF2-40B4-BE49-F238E27FC236}">
                <a16:creationId xmlns:a16="http://schemas.microsoft.com/office/drawing/2014/main" id="{D695C648-C09B-1B4B-A8FC-69153FE2C512}"/>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Smiley Face 244">
            <a:extLst>
              <a:ext uri="{FF2B5EF4-FFF2-40B4-BE49-F238E27FC236}">
                <a16:creationId xmlns:a16="http://schemas.microsoft.com/office/drawing/2014/main" id="{AC30C4A5-5242-4F4F-B37B-2785B7CC3094}"/>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Smiley Face 245">
            <a:extLst>
              <a:ext uri="{FF2B5EF4-FFF2-40B4-BE49-F238E27FC236}">
                <a16:creationId xmlns:a16="http://schemas.microsoft.com/office/drawing/2014/main" id="{B2846CD0-BDCE-8D4A-BFA6-949CC593FFB3}"/>
              </a:ext>
            </a:extLst>
          </p:cNvPr>
          <p:cNvSpPr/>
          <p:nvPr/>
        </p:nvSpPr>
        <p:spPr>
          <a:xfrm>
            <a:off x="7870410" y="3965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Smiley Face 246">
            <a:extLst>
              <a:ext uri="{FF2B5EF4-FFF2-40B4-BE49-F238E27FC236}">
                <a16:creationId xmlns:a16="http://schemas.microsoft.com/office/drawing/2014/main" id="{8244A52F-17FE-D94B-9210-B75AE9C3F5EE}"/>
              </a:ext>
            </a:extLst>
          </p:cNvPr>
          <p:cNvSpPr/>
          <p:nvPr/>
        </p:nvSpPr>
        <p:spPr>
          <a:xfrm>
            <a:off x="830221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Smiley Face 247">
            <a:extLst>
              <a:ext uri="{FF2B5EF4-FFF2-40B4-BE49-F238E27FC236}">
                <a16:creationId xmlns:a16="http://schemas.microsoft.com/office/drawing/2014/main" id="{688E8883-DDC5-0C42-8FC9-0BAC76F5BF31}"/>
              </a:ext>
            </a:extLst>
          </p:cNvPr>
          <p:cNvSpPr/>
          <p:nvPr/>
        </p:nvSpPr>
        <p:spPr>
          <a:xfrm>
            <a:off x="1021356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Smiley Face 248">
            <a:extLst>
              <a:ext uri="{FF2B5EF4-FFF2-40B4-BE49-F238E27FC236}">
                <a16:creationId xmlns:a16="http://schemas.microsoft.com/office/drawing/2014/main" id="{712605A4-8ABA-F345-A003-B1A3C4D9F23B}"/>
              </a:ext>
            </a:extLst>
          </p:cNvPr>
          <p:cNvSpPr/>
          <p:nvPr/>
        </p:nvSpPr>
        <p:spPr>
          <a:xfrm>
            <a:off x="10080210" y="37792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Smiley Face 249">
            <a:extLst>
              <a:ext uri="{FF2B5EF4-FFF2-40B4-BE49-F238E27FC236}">
                <a16:creationId xmlns:a16="http://schemas.microsoft.com/office/drawing/2014/main" id="{3231A0CA-D112-0B4A-88DC-7A38E4CC90C0}"/>
              </a:ext>
            </a:extLst>
          </p:cNvPr>
          <p:cNvSpPr/>
          <p:nvPr/>
        </p:nvSpPr>
        <p:spPr>
          <a:xfrm>
            <a:off x="9286460" y="3741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miley Face 250">
            <a:extLst>
              <a:ext uri="{FF2B5EF4-FFF2-40B4-BE49-F238E27FC236}">
                <a16:creationId xmlns:a16="http://schemas.microsoft.com/office/drawing/2014/main" id="{19264847-D1D2-2844-B08C-226A7D591753}"/>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Smiley Face 251">
            <a:extLst>
              <a:ext uri="{FF2B5EF4-FFF2-40B4-BE49-F238E27FC236}">
                <a16:creationId xmlns:a16="http://schemas.microsoft.com/office/drawing/2014/main" id="{C6011A0A-7DCD-A344-99BD-8CEAA546D0E8}"/>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Smiley Face 252">
            <a:extLst>
              <a:ext uri="{FF2B5EF4-FFF2-40B4-BE49-F238E27FC236}">
                <a16:creationId xmlns:a16="http://schemas.microsoft.com/office/drawing/2014/main" id="{3A57C07E-D922-384A-A3AE-DBC89CF519D9}"/>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Smiley Face 253">
            <a:extLst>
              <a:ext uri="{FF2B5EF4-FFF2-40B4-BE49-F238E27FC236}">
                <a16:creationId xmlns:a16="http://schemas.microsoft.com/office/drawing/2014/main" id="{025E1B52-AE17-2F46-8188-473FB1798A35}"/>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Smiley Face 254">
            <a:extLst>
              <a:ext uri="{FF2B5EF4-FFF2-40B4-BE49-F238E27FC236}">
                <a16:creationId xmlns:a16="http://schemas.microsoft.com/office/drawing/2014/main" id="{E0575AFF-1AFC-4E4C-83E3-9DED0BD43742}"/>
              </a:ext>
            </a:extLst>
          </p:cNvPr>
          <p:cNvSpPr/>
          <p:nvPr/>
        </p:nvSpPr>
        <p:spPr>
          <a:xfrm>
            <a:off x="11020010" y="421145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Smiley Face 255">
            <a:extLst>
              <a:ext uri="{FF2B5EF4-FFF2-40B4-BE49-F238E27FC236}">
                <a16:creationId xmlns:a16="http://schemas.microsoft.com/office/drawing/2014/main" id="{AB732141-1F04-C048-A081-CCDB450D5BDD}"/>
              </a:ext>
            </a:extLst>
          </p:cNvPr>
          <p:cNvSpPr/>
          <p:nvPr/>
        </p:nvSpPr>
        <p:spPr>
          <a:xfrm>
            <a:off x="7806910" y="53790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Smiley Face 256">
            <a:extLst>
              <a:ext uri="{FF2B5EF4-FFF2-40B4-BE49-F238E27FC236}">
                <a16:creationId xmlns:a16="http://schemas.microsoft.com/office/drawing/2014/main" id="{4056CD60-EB8B-BB41-A8AC-08D4B4BB75F5}"/>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Smiley Face 257">
            <a:extLst>
              <a:ext uri="{FF2B5EF4-FFF2-40B4-BE49-F238E27FC236}">
                <a16:creationId xmlns:a16="http://schemas.microsoft.com/office/drawing/2014/main" id="{2D8F9636-F236-0B45-A7B4-0EEE2835917F}"/>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miley Face 258">
            <a:extLst>
              <a:ext uri="{FF2B5EF4-FFF2-40B4-BE49-F238E27FC236}">
                <a16:creationId xmlns:a16="http://schemas.microsoft.com/office/drawing/2014/main" id="{3B588259-374E-FD4B-9DB5-C3F88728F3CA}"/>
              </a:ext>
            </a:extLst>
          </p:cNvPr>
          <p:cNvSpPr/>
          <p:nvPr/>
        </p:nvSpPr>
        <p:spPr>
          <a:xfrm>
            <a:off x="10766010" y="54155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Smiley Face 259">
            <a:extLst>
              <a:ext uri="{FF2B5EF4-FFF2-40B4-BE49-F238E27FC236}">
                <a16:creationId xmlns:a16="http://schemas.microsoft.com/office/drawing/2014/main" id="{FF4D81CA-8799-9347-B81D-45617542035E}"/>
              </a:ext>
            </a:extLst>
          </p:cNvPr>
          <p:cNvSpPr/>
          <p:nvPr/>
        </p:nvSpPr>
        <p:spPr>
          <a:xfrm>
            <a:off x="6600410" y="42177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Smiley Face 260">
            <a:extLst>
              <a:ext uri="{FF2B5EF4-FFF2-40B4-BE49-F238E27FC236}">
                <a16:creationId xmlns:a16="http://schemas.microsoft.com/office/drawing/2014/main" id="{3C7B56D1-94AC-5049-B43B-DD46C98C3B74}"/>
              </a:ext>
            </a:extLst>
          </p:cNvPr>
          <p:cNvSpPr/>
          <p:nvPr/>
        </p:nvSpPr>
        <p:spPr>
          <a:xfrm>
            <a:off x="6317835" y="45154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138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2246769"/>
          </a:xfrm>
          <a:prstGeom prst="rect">
            <a:avLst/>
          </a:prstGeom>
          <a:noFill/>
        </p:spPr>
        <p:txBody>
          <a:bodyPr wrap="square" rtlCol="0">
            <a:spAutoFit/>
          </a:bodyPr>
          <a:lstStyle/>
          <a:p>
            <a:r>
              <a:rPr lang="en-US" sz="2800" dirty="0"/>
              <a:t>Sample 1: Mean = 36.5</a:t>
            </a:r>
          </a:p>
          <a:p>
            <a:r>
              <a:rPr lang="en-US" sz="2800" dirty="0"/>
              <a:t>Sample 2: Mean = 41.0</a:t>
            </a:r>
          </a:p>
          <a:p>
            <a:r>
              <a:rPr lang="en-US" sz="2800" dirty="0"/>
              <a:t>Sample 3: Mean = 40.7</a:t>
            </a:r>
          </a:p>
          <a:p>
            <a:r>
              <a:rPr lang="en-US" sz="2800" dirty="0"/>
              <a:t>Sample 4: Mean = 43.1</a:t>
            </a:r>
          </a:p>
          <a:p>
            <a:r>
              <a:rPr lang="en-US" sz="2800" b="1" dirty="0"/>
              <a:t>Sample 5:</a:t>
            </a:r>
            <a:r>
              <a:rPr lang="en-US" sz="2800" dirty="0"/>
              <a:t> </a:t>
            </a:r>
            <a:r>
              <a:rPr lang="en-US" sz="2800" b="1" dirty="0"/>
              <a:t>Mean = 39.7</a:t>
            </a:r>
          </a:p>
        </p:txBody>
      </p:sp>
      <p:sp>
        <p:nvSpPr>
          <p:cNvPr id="134" name="Smiley Face 133">
            <a:extLst>
              <a:ext uri="{FF2B5EF4-FFF2-40B4-BE49-F238E27FC236}">
                <a16:creationId xmlns:a16="http://schemas.microsoft.com/office/drawing/2014/main" id="{42971683-22B0-6E4D-BCBA-721F8CACDFAB}"/>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CB99D6E7-E933-9D48-949F-2347B433B56A}"/>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DDD6C7D0-1248-4F41-9AA5-5C582B9A9CF9}"/>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33B51087-A099-5646-9B06-403EDA97AB62}"/>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F500E6A2-35ED-F04B-9136-99682816874C}"/>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8BDDA7EE-B3FE-3448-AA2C-0F723F57ACAC}"/>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0E700104-0A8A-4845-989E-1272EA7BC244}"/>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75C850F4-9B8B-EF4A-B111-580302227158}"/>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E8485B53-88B3-404F-958D-4AE253D43FDC}"/>
              </a:ext>
            </a:extLst>
          </p:cNvPr>
          <p:cNvSpPr/>
          <p:nvPr/>
        </p:nvSpPr>
        <p:spPr>
          <a:xfrm>
            <a:off x="7845010" y="2536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35E551F9-101F-EF4E-A25A-C55E8F9746CD}"/>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E364ABD7-3944-E948-B030-1C65A8ACA3EA}"/>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E4948716-94E0-174A-A582-0635C41B7344}"/>
              </a:ext>
            </a:extLst>
          </p:cNvPr>
          <p:cNvSpPr/>
          <p:nvPr/>
        </p:nvSpPr>
        <p:spPr>
          <a:xfrm>
            <a:off x="6962360" y="2536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90600538-191C-EE45-A9BD-527E50EEEE1B}"/>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CEAF0649-D34C-F146-8721-2648F16B54E7}"/>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35833000-0C70-8243-8FCC-91E30E899452}"/>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5C552490-8BF7-C44E-A26D-4D708F9F5CB8}"/>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7BD2DD0D-69EB-7049-A6A3-A379D86B9C7F}"/>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7A45A310-A204-7C4A-8829-5D4C451A7E90}"/>
              </a:ext>
            </a:extLst>
          </p:cNvPr>
          <p:cNvSpPr/>
          <p:nvPr/>
        </p:nvSpPr>
        <p:spPr>
          <a:xfrm>
            <a:off x="10264360" y="12860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30F5E50C-0ACE-8C4C-AEA2-3A1B807ABDF5}"/>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8357A2CF-6B0E-FC49-9006-7C3BD18341AD}"/>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Smiley Face 153">
            <a:extLst>
              <a:ext uri="{FF2B5EF4-FFF2-40B4-BE49-F238E27FC236}">
                <a16:creationId xmlns:a16="http://schemas.microsoft.com/office/drawing/2014/main" id="{380252A6-9979-664B-A5AF-09E3A9F876EF}"/>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Smiley Face 154">
            <a:extLst>
              <a:ext uri="{FF2B5EF4-FFF2-40B4-BE49-F238E27FC236}">
                <a16:creationId xmlns:a16="http://schemas.microsoft.com/office/drawing/2014/main" id="{259F9005-562B-1F45-AD57-AA3D5614F058}"/>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Smiley Face 155">
            <a:extLst>
              <a:ext uri="{FF2B5EF4-FFF2-40B4-BE49-F238E27FC236}">
                <a16:creationId xmlns:a16="http://schemas.microsoft.com/office/drawing/2014/main" id="{73551C24-7540-7B43-86B1-D85C12E11700}"/>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Smiley Face 156">
            <a:extLst>
              <a:ext uri="{FF2B5EF4-FFF2-40B4-BE49-F238E27FC236}">
                <a16:creationId xmlns:a16="http://schemas.microsoft.com/office/drawing/2014/main" id="{E6BB1430-505C-E44B-B9F2-8A3EAD6579FD}"/>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miley Face 157">
            <a:extLst>
              <a:ext uri="{FF2B5EF4-FFF2-40B4-BE49-F238E27FC236}">
                <a16:creationId xmlns:a16="http://schemas.microsoft.com/office/drawing/2014/main" id="{B15208AB-AD80-5643-B665-B0C4F9D3EFC6}"/>
              </a:ext>
            </a:extLst>
          </p:cNvPr>
          <p:cNvSpPr/>
          <p:nvPr/>
        </p:nvSpPr>
        <p:spPr>
          <a:xfrm>
            <a:off x="8861010" y="24671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Smiley Face 158">
            <a:extLst>
              <a:ext uri="{FF2B5EF4-FFF2-40B4-BE49-F238E27FC236}">
                <a16:creationId xmlns:a16="http://schemas.microsoft.com/office/drawing/2014/main" id="{1D91BCB0-F189-E046-977F-979EDFC429F7}"/>
              </a:ext>
            </a:extLst>
          </p:cNvPr>
          <p:cNvSpPr/>
          <p:nvPr/>
        </p:nvSpPr>
        <p:spPr>
          <a:xfrm>
            <a:off x="7387810" y="2726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Smiley Face 159">
            <a:extLst>
              <a:ext uri="{FF2B5EF4-FFF2-40B4-BE49-F238E27FC236}">
                <a16:creationId xmlns:a16="http://schemas.microsoft.com/office/drawing/2014/main" id="{827EFBDF-6F96-FE4A-96EB-7C6DE6466C89}"/>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Smiley Face 160">
            <a:extLst>
              <a:ext uri="{FF2B5EF4-FFF2-40B4-BE49-F238E27FC236}">
                <a16:creationId xmlns:a16="http://schemas.microsoft.com/office/drawing/2014/main" id="{F4D62288-A63C-C04B-8A89-25D74C316389}"/>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Smiley Face 161">
            <a:extLst>
              <a:ext uri="{FF2B5EF4-FFF2-40B4-BE49-F238E27FC236}">
                <a16:creationId xmlns:a16="http://schemas.microsoft.com/office/drawing/2014/main" id="{D2EBF0E7-E3C6-7B48-B3F4-413F6E4E477B}"/>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Smiley Face 162">
            <a:extLst>
              <a:ext uri="{FF2B5EF4-FFF2-40B4-BE49-F238E27FC236}">
                <a16:creationId xmlns:a16="http://schemas.microsoft.com/office/drawing/2014/main" id="{995E7FA3-82E2-F54C-B71E-C73D66F5D372}"/>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Smiley Face 163">
            <a:extLst>
              <a:ext uri="{FF2B5EF4-FFF2-40B4-BE49-F238E27FC236}">
                <a16:creationId xmlns:a16="http://schemas.microsoft.com/office/drawing/2014/main" id="{09AE4D0C-D622-4349-A7CD-98BA1B214AE8}"/>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Smiley Face 164">
            <a:extLst>
              <a:ext uri="{FF2B5EF4-FFF2-40B4-BE49-F238E27FC236}">
                <a16:creationId xmlns:a16="http://schemas.microsoft.com/office/drawing/2014/main" id="{D1EF9DC3-5495-F246-96D3-69FE8E3F9E53}"/>
              </a:ext>
            </a:extLst>
          </p:cNvPr>
          <p:cNvSpPr/>
          <p:nvPr/>
        </p:nvSpPr>
        <p:spPr>
          <a:xfrm>
            <a:off x="7527510" y="312480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Smiley Face 165">
            <a:extLst>
              <a:ext uri="{FF2B5EF4-FFF2-40B4-BE49-F238E27FC236}">
                <a16:creationId xmlns:a16="http://schemas.microsoft.com/office/drawing/2014/main" id="{6435D49B-22C2-FE4D-A667-4EC38A04E117}"/>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miley Face 166">
            <a:extLst>
              <a:ext uri="{FF2B5EF4-FFF2-40B4-BE49-F238E27FC236}">
                <a16:creationId xmlns:a16="http://schemas.microsoft.com/office/drawing/2014/main" id="{A0192398-4F9D-AB44-AE7E-18BBE9C3D357}"/>
              </a:ext>
            </a:extLst>
          </p:cNvPr>
          <p:cNvSpPr/>
          <p:nvPr/>
        </p:nvSpPr>
        <p:spPr>
          <a:xfrm>
            <a:off x="8772110" y="392927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Smiley Face 167">
            <a:extLst>
              <a:ext uri="{FF2B5EF4-FFF2-40B4-BE49-F238E27FC236}">
                <a16:creationId xmlns:a16="http://schemas.microsoft.com/office/drawing/2014/main" id="{7A7E625B-05D4-844E-BD66-CAB513565C18}"/>
              </a:ext>
            </a:extLst>
          </p:cNvPr>
          <p:cNvSpPr/>
          <p:nvPr/>
        </p:nvSpPr>
        <p:spPr>
          <a:xfrm>
            <a:off x="8784810" y="34546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Smiley Face 168">
            <a:extLst>
              <a:ext uri="{FF2B5EF4-FFF2-40B4-BE49-F238E27FC236}">
                <a16:creationId xmlns:a16="http://schemas.microsoft.com/office/drawing/2014/main" id="{70B0F1A1-7ED2-824F-9BCA-36BF2B605C52}"/>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Smiley Face 169">
            <a:extLst>
              <a:ext uri="{FF2B5EF4-FFF2-40B4-BE49-F238E27FC236}">
                <a16:creationId xmlns:a16="http://schemas.microsoft.com/office/drawing/2014/main" id="{A1F19424-F627-834C-B80E-F551D2863506}"/>
              </a:ext>
            </a:extLst>
          </p:cNvPr>
          <p:cNvSpPr/>
          <p:nvPr/>
        </p:nvSpPr>
        <p:spPr>
          <a:xfrm>
            <a:off x="9280110" y="27124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Smiley Face 170">
            <a:extLst>
              <a:ext uri="{FF2B5EF4-FFF2-40B4-BE49-F238E27FC236}">
                <a16:creationId xmlns:a16="http://schemas.microsoft.com/office/drawing/2014/main" id="{02D13E08-8F12-F640-9FF3-8E13CB0D04CD}"/>
              </a:ext>
            </a:extLst>
          </p:cNvPr>
          <p:cNvSpPr/>
          <p:nvPr/>
        </p:nvSpPr>
        <p:spPr>
          <a:xfrm>
            <a:off x="9800810" y="2979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Smiley Face 171">
            <a:extLst>
              <a:ext uri="{FF2B5EF4-FFF2-40B4-BE49-F238E27FC236}">
                <a16:creationId xmlns:a16="http://schemas.microsoft.com/office/drawing/2014/main" id="{63593504-7774-1246-8F3E-4FD5E9DFEBD3}"/>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Smiley Face 172">
            <a:extLst>
              <a:ext uri="{FF2B5EF4-FFF2-40B4-BE49-F238E27FC236}">
                <a16:creationId xmlns:a16="http://schemas.microsoft.com/office/drawing/2014/main" id="{E51913D1-E425-404C-ACF7-57F8AD6BACB7}"/>
              </a:ext>
            </a:extLst>
          </p:cNvPr>
          <p:cNvSpPr/>
          <p:nvPr/>
        </p:nvSpPr>
        <p:spPr>
          <a:xfrm>
            <a:off x="10613610" y="30426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Smiley Face 173">
            <a:extLst>
              <a:ext uri="{FF2B5EF4-FFF2-40B4-BE49-F238E27FC236}">
                <a16:creationId xmlns:a16="http://schemas.microsoft.com/office/drawing/2014/main" id="{531595F5-C821-864A-A797-3891DF9E9A7A}"/>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Smiley Face 174">
            <a:extLst>
              <a:ext uri="{FF2B5EF4-FFF2-40B4-BE49-F238E27FC236}">
                <a16:creationId xmlns:a16="http://schemas.microsoft.com/office/drawing/2014/main" id="{3457F381-CB47-D445-BA63-8A2A0DDA6881}"/>
              </a:ext>
            </a:extLst>
          </p:cNvPr>
          <p:cNvSpPr/>
          <p:nvPr/>
        </p:nvSpPr>
        <p:spPr>
          <a:xfrm>
            <a:off x="9661110" y="400229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Smiley Face 175">
            <a:extLst>
              <a:ext uri="{FF2B5EF4-FFF2-40B4-BE49-F238E27FC236}">
                <a16:creationId xmlns:a16="http://schemas.microsoft.com/office/drawing/2014/main" id="{6E0AA4FB-74AE-F14A-8F24-712174D23386}"/>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Smiley Face 176">
            <a:extLst>
              <a:ext uri="{FF2B5EF4-FFF2-40B4-BE49-F238E27FC236}">
                <a16:creationId xmlns:a16="http://schemas.microsoft.com/office/drawing/2014/main" id="{4D745B19-D6A1-504D-BEDD-5A47DACD6C66}"/>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Smiley Face 177">
            <a:extLst>
              <a:ext uri="{FF2B5EF4-FFF2-40B4-BE49-F238E27FC236}">
                <a16:creationId xmlns:a16="http://schemas.microsoft.com/office/drawing/2014/main" id="{97072F07-B2A4-6942-85D9-2AC280652E31}"/>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Smiley Face 178">
            <a:extLst>
              <a:ext uri="{FF2B5EF4-FFF2-40B4-BE49-F238E27FC236}">
                <a16:creationId xmlns:a16="http://schemas.microsoft.com/office/drawing/2014/main" id="{E37FBE11-2F93-AA45-96FE-1463BD5F2D3B}"/>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Smiley Face 179">
            <a:extLst>
              <a:ext uri="{FF2B5EF4-FFF2-40B4-BE49-F238E27FC236}">
                <a16:creationId xmlns:a16="http://schemas.microsoft.com/office/drawing/2014/main" id="{C95CD921-10A5-624C-AA56-DFEAA2F381F0}"/>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Smiley Face 180">
            <a:extLst>
              <a:ext uri="{FF2B5EF4-FFF2-40B4-BE49-F238E27FC236}">
                <a16:creationId xmlns:a16="http://schemas.microsoft.com/office/drawing/2014/main" id="{CA3BE511-1C85-F047-816A-E8EBDA505E31}"/>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Smiley Face 181">
            <a:extLst>
              <a:ext uri="{FF2B5EF4-FFF2-40B4-BE49-F238E27FC236}">
                <a16:creationId xmlns:a16="http://schemas.microsoft.com/office/drawing/2014/main" id="{0377A1FD-D4A6-7B4E-8DAE-12D42ACAD79E}"/>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Smiley Face 182">
            <a:extLst>
              <a:ext uri="{FF2B5EF4-FFF2-40B4-BE49-F238E27FC236}">
                <a16:creationId xmlns:a16="http://schemas.microsoft.com/office/drawing/2014/main" id="{63111959-2F41-424B-9576-5C5545812295}"/>
              </a:ext>
            </a:extLst>
          </p:cNvPr>
          <p:cNvSpPr/>
          <p:nvPr/>
        </p:nvSpPr>
        <p:spPr>
          <a:xfrm>
            <a:off x="11566110" y="21298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Smiley Face 183">
            <a:extLst>
              <a:ext uri="{FF2B5EF4-FFF2-40B4-BE49-F238E27FC236}">
                <a16:creationId xmlns:a16="http://schemas.microsoft.com/office/drawing/2014/main" id="{61EFE3A2-9751-7B46-9294-6D61CB6F9CDD}"/>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Smiley Face 184">
            <a:extLst>
              <a:ext uri="{FF2B5EF4-FFF2-40B4-BE49-F238E27FC236}">
                <a16:creationId xmlns:a16="http://schemas.microsoft.com/office/drawing/2014/main" id="{955D85E6-2C34-8A41-88A0-EDAD6213C633}"/>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Smiley Face 185">
            <a:extLst>
              <a:ext uri="{FF2B5EF4-FFF2-40B4-BE49-F238E27FC236}">
                <a16:creationId xmlns:a16="http://schemas.microsoft.com/office/drawing/2014/main" id="{8B0E12A5-A115-E447-ACA8-E8B6CC760294}"/>
              </a:ext>
            </a:extLst>
          </p:cNvPr>
          <p:cNvSpPr/>
          <p:nvPr/>
        </p:nvSpPr>
        <p:spPr>
          <a:xfrm>
            <a:off x="10804110" y="151191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Smiley Face 186">
            <a:extLst>
              <a:ext uri="{FF2B5EF4-FFF2-40B4-BE49-F238E27FC236}">
                <a16:creationId xmlns:a16="http://schemas.microsoft.com/office/drawing/2014/main" id="{A2E9A4F6-CA5C-7A4E-96C3-2D2DA2D02149}"/>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Smiley Face 187">
            <a:extLst>
              <a:ext uri="{FF2B5EF4-FFF2-40B4-BE49-F238E27FC236}">
                <a16:creationId xmlns:a16="http://schemas.microsoft.com/office/drawing/2014/main" id="{9E04682D-EF8E-C04C-9BD7-920567D0D7CB}"/>
              </a:ext>
            </a:extLst>
          </p:cNvPr>
          <p:cNvSpPr/>
          <p:nvPr/>
        </p:nvSpPr>
        <p:spPr>
          <a:xfrm>
            <a:off x="11578810" y="25743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Smiley Face 188">
            <a:extLst>
              <a:ext uri="{FF2B5EF4-FFF2-40B4-BE49-F238E27FC236}">
                <a16:creationId xmlns:a16="http://schemas.microsoft.com/office/drawing/2014/main" id="{B16E8862-68A6-6E4C-B33B-78B8942CA985}"/>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Smiley Face 189">
            <a:extLst>
              <a:ext uri="{FF2B5EF4-FFF2-40B4-BE49-F238E27FC236}">
                <a16:creationId xmlns:a16="http://schemas.microsoft.com/office/drawing/2014/main" id="{7D454EB7-EC80-514A-8851-E5622E1FA1F8}"/>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Smiley Face 190">
            <a:extLst>
              <a:ext uri="{FF2B5EF4-FFF2-40B4-BE49-F238E27FC236}">
                <a16:creationId xmlns:a16="http://schemas.microsoft.com/office/drawing/2014/main" id="{57CADB19-8B97-FA46-9382-28F39A44CE01}"/>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Smiley Face 191">
            <a:extLst>
              <a:ext uri="{FF2B5EF4-FFF2-40B4-BE49-F238E27FC236}">
                <a16:creationId xmlns:a16="http://schemas.microsoft.com/office/drawing/2014/main" id="{BA0D0832-CCEC-A044-9678-6EB60979113F}"/>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miley Face 192">
            <a:extLst>
              <a:ext uri="{FF2B5EF4-FFF2-40B4-BE49-F238E27FC236}">
                <a16:creationId xmlns:a16="http://schemas.microsoft.com/office/drawing/2014/main" id="{D2CDBB85-8577-9948-A790-716B3F9CC9C6}"/>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Smiley Face 193">
            <a:extLst>
              <a:ext uri="{FF2B5EF4-FFF2-40B4-BE49-F238E27FC236}">
                <a16:creationId xmlns:a16="http://schemas.microsoft.com/office/drawing/2014/main" id="{74E6584A-3784-FD48-A814-1468588E24B2}"/>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Smiley Face 194">
            <a:extLst>
              <a:ext uri="{FF2B5EF4-FFF2-40B4-BE49-F238E27FC236}">
                <a16:creationId xmlns:a16="http://schemas.microsoft.com/office/drawing/2014/main" id="{73373305-C8E0-EE4C-AC43-61C724A2A2B7}"/>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Smiley Face 195">
            <a:extLst>
              <a:ext uri="{FF2B5EF4-FFF2-40B4-BE49-F238E27FC236}">
                <a16:creationId xmlns:a16="http://schemas.microsoft.com/office/drawing/2014/main" id="{84008EC5-2A3C-FA4F-B661-24CE60D365EF}"/>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Smiley Face 196">
            <a:extLst>
              <a:ext uri="{FF2B5EF4-FFF2-40B4-BE49-F238E27FC236}">
                <a16:creationId xmlns:a16="http://schemas.microsoft.com/office/drawing/2014/main" id="{58FBC3DE-97B0-874D-89F0-539C038F82EE}"/>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Smiley Face 197">
            <a:extLst>
              <a:ext uri="{FF2B5EF4-FFF2-40B4-BE49-F238E27FC236}">
                <a16:creationId xmlns:a16="http://schemas.microsoft.com/office/drawing/2014/main" id="{A8394CB1-6CDF-8246-B319-2DB2D8CF6FBC}"/>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Smiley Face 198">
            <a:extLst>
              <a:ext uri="{FF2B5EF4-FFF2-40B4-BE49-F238E27FC236}">
                <a16:creationId xmlns:a16="http://schemas.microsoft.com/office/drawing/2014/main" id="{5F78362E-881D-1648-8783-87F88F3BE70C}"/>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Smiley Face 199">
            <a:extLst>
              <a:ext uri="{FF2B5EF4-FFF2-40B4-BE49-F238E27FC236}">
                <a16:creationId xmlns:a16="http://schemas.microsoft.com/office/drawing/2014/main" id="{4C95E3B7-C83C-2944-B5B5-9EC90FFF8DAB}"/>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Smiley Face 200">
            <a:extLst>
              <a:ext uri="{FF2B5EF4-FFF2-40B4-BE49-F238E27FC236}">
                <a16:creationId xmlns:a16="http://schemas.microsoft.com/office/drawing/2014/main" id="{22DA5A8B-C057-E541-81E4-452B3472E56F}"/>
              </a:ext>
            </a:extLst>
          </p:cNvPr>
          <p:cNvSpPr/>
          <p:nvPr/>
        </p:nvSpPr>
        <p:spPr>
          <a:xfrm>
            <a:off x="6625810" y="22441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Smiley Face 201">
            <a:extLst>
              <a:ext uri="{FF2B5EF4-FFF2-40B4-BE49-F238E27FC236}">
                <a16:creationId xmlns:a16="http://schemas.microsoft.com/office/drawing/2014/main" id="{3E523ECD-692D-EB47-AF01-FB5C3F28D733}"/>
              </a:ext>
            </a:extLst>
          </p:cNvPr>
          <p:cNvSpPr/>
          <p:nvPr/>
        </p:nvSpPr>
        <p:spPr>
          <a:xfrm>
            <a:off x="7781510" y="44519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Smiley Face 202">
            <a:extLst>
              <a:ext uri="{FF2B5EF4-FFF2-40B4-BE49-F238E27FC236}">
                <a16:creationId xmlns:a16="http://schemas.microsoft.com/office/drawing/2014/main" id="{0311B099-4DF5-5F48-840F-C462ACC02F20}"/>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Smiley Face 203">
            <a:extLst>
              <a:ext uri="{FF2B5EF4-FFF2-40B4-BE49-F238E27FC236}">
                <a16:creationId xmlns:a16="http://schemas.microsoft.com/office/drawing/2014/main" id="{0D9C14E4-966E-FF4E-B2DA-08F8B4720882}"/>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Smiley Face 204">
            <a:extLst>
              <a:ext uri="{FF2B5EF4-FFF2-40B4-BE49-F238E27FC236}">
                <a16:creationId xmlns:a16="http://schemas.microsoft.com/office/drawing/2014/main" id="{8AF390EB-BF15-9F4F-AE2F-EC40E4C6D0AE}"/>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Smiley Face 205">
            <a:extLst>
              <a:ext uri="{FF2B5EF4-FFF2-40B4-BE49-F238E27FC236}">
                <a16:creationId xmlns:a16="http://schemas.microsoft.com/office/drawing/2014/main" id="{5AE30719-FD00-324C-A93B-4DF9D592F118}"/>
              </a:ext>
            </a:extLst>
          </p:cNvPr>
          <p:cNvSpPr/>
          <p:nvPr/>
        </p:nvSpPr>
        <p:spPr>
          <a:xfrm>
            <a:off x="7324310" y="4642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Smiley Face 206">
            <a:extLst>
              <a:ext uri="{FF2B5EF4-FFF2-40B4-BE49-F238E27FC236}">
                <a16:creationId xmlns:a16="http://schemas.microsoft.com/office/drawing/2014/main" id="{1E89AFF9-C5F4-8D4B-BDB2-4EA0FCACD21E}"/>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Smiley Face 207">
            <a:extLst>
              <a:ext uri="{FF2B5EF4-FFF2-40B4-BE49-F238E27FC236}">
                <a16:creationId xmlns:a16="http://schemas.microsoft.com/office/drawing/2014/main" id="{8385569C-DFA8-324E-A4B5-8AC88CFF1C3B}"/>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Smiley Face 208">
            <a:extLst>
              <a:ext uri="{FF2B5EF4-FFF2-40B4-BE49-F238E27FC236}">
                <a16:creationId xmlns:a16="http://schemas.microsoft.com/office/drawing/2014/main" id="{123FF575-C24B-3944-B0DB-B3D263460092}"/>
              </a:ext>
            </a:extLst>
          </p:cNvPr>
          <p:cNvSpPr/>
          <p:nvPr/>
        </p:nvSpPr>
        <p:spPr>
          <a:xfrm>
            <a:off x="8226010" y="5658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Smiley Face 209">
            <a:extLst>
              <a:ext uri="{FF2B5EF4-FFF2-40B4-BE49-F238E27FC236}">
                <a16:creationId xmlns:a16="http://schemas.microsoft.com/office/drawing/2014/main" id="{3B837F35-B20F-4F47-8257-5D19A839CD85}"/>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Smiley Face 210">
            <a:extLst>
              <a:ext uri="{FF2B5EF4-FFF2-40B4-BE49-F238E27FC236}">
                <a16:creationId xmlns:a16="http://schemas.microsoft.com/office/drawing/2014/main" id="{BBFCC143-B2D1-5441-B7C9-64ABA0818B9C}"/>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Smiley Face 211">
            <a:extLst>
              <a:ext uri="{FF2B5EF4-FFF2-40B4-BE49-F238E27FC236}">
                <a16:creationId xmlns:a16="http://schemas.microsoft.com/office/drawing/2014/main" id="{AF92B19E-7AA0-004E-97D1-1A20B1E03916}"/>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Smiley Face 212">
            <a:extLst>
              <a:ext uri="{FF2B5EF4-FFF2-40B4-BE49-F238E27FC236}">
                <a16:creationId xmlns:a16="http://schemas.microsoft.com/office/drawing/2014/main" id="{8A716D0F-C9A4-E64C-A8F9-95475755F235}"/>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miley Face 213">
            <a:extLst>
              <a:ext uri="{FF2B5EF4-FFF2-40B4-BE49-F238E27FC236}">
                <a16:creationId xmlns:a16="http://schemas.microsoft.com/office/drawing/2014/main" id="{437DFF95-1F6F-3B4F-8591-23192366631B}"/>
              </a:ext>
            </a:extLst>
          </p:cNvPr>
          <p:cNvSpPr/>
          <p:nvPr/>
        </p:nvSpPr>
        <p:spPr>
          <a:xfrm>
            <a:off x="8721310" y="537031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Smiley Face 214">
            <a:extLst>
              <a:ext uri="{FF2B5EF4-FFF2-40B4-BE49-F238E27FC236}">
                <a16:creationId xmlns:a16="http://schemas.microsoft.com/office/drawing/2014/main" id="{7A99E4E0-0906-1F4D-AB16-DEDD71D0E834}"/>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Smiley Face 215">
            <a:extLst>
              <a:ext uri="{FF2B5EF4-FFF2-40B4-BE49-F238E27FC236}">
                <a16:creationId xmlns:a16="http://schemas.microsoft.com/office/drawing/2014/main" id="{CBD23BC0-F48C-3E4E-8A3E-147B4E805C1D}"/>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Smiley Face 216">
            <a:extLst>
              <a:ext uri="{FF2B5EF4-FFF2-40B4-BE49-F238E27FC236}">
                <a16:creationId xmlns:a16="http://schemas.microsoft.com/office/drawing/2014/main" id="{ADA1C8E7-4BE6-F847-83A7-DE1D2C476396}"/>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Smiley Face 217">
            <a:extLst>
              <a:ext uri="{FF2B5EF4-FFF2-40B4-BE49-F238E27FC236}">
                <a16:creationId xmlns:a16="http://schemas.microsoft.com/office/drawing/2014/main" id="{F9480E3C-ACDA-C045-9F2C-671AB9DE2586}"/>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Smiley Face 218">
            <a:extLst>
              <a:ext uri="{FF2B5EF4-FFF2-40B4-BE49-F238E27FC236}">
                <a16:creationId xmlns:a16="http://schemas.microsoft.com/office/drawing/2014/main" id="{F404A3AB-8356-4F47-8539-1F02B73631E5}"/>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Smiley Face 219">
            <a:extLst>
              <a:ext uri="{FF2B5EF4-FFF2-40B4-BE49-F238E27FC236}">
                <a16:creationId xmlns:a16="http://schemas.microsoft.com/office/drawing/2014/main" id="{1B041808-5A41-554C-BD84-BC895B6485D2}"/>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Smiley Face 220">
            <a:extLst>
              <a:ext uri="{FF2B5EF4-FFF2-40B4-BE49-F238E27FC236}">
                <a16:creationId xmlns:a16="http://schemas.microsoft.com/office/drawing/2014/main" id="{F1CD3A54-D069-AB44-897D-FDA2105DC5A1}"/>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Smiley Face 221">
            <a:extLst>
              <a:ext uri="{FF2B5EF4-FFF2-40B4-BE49-F238E27FC236}">
                <a16:creationId xmlns:a16="http://schemas.microsoft.com/office/drawing/2014/main" id="{1BC03109-47C0-D940-AB40-2CEBC5B2F9AB}"/>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Smiley Face 222">
            <a:extLst>
              <a:ext uri="{FF2B5EF4-FFF2-40B4-BE49-F238E27FC236}">
                <a16:creationId xmlns:a16="http://schemas.microsoft.com/office/drawing/2014/main" id="{BAC65EBE-27A0-9042-8E60-24AA0B5C2AE7}"/>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Smiley Face 223">
            <a:extLst>
              <a:ext uri="{FF2B5EF4-FFF2-40B4-BE49-F238E27FC236}">
                <a16:creationId xmlns:a16="http://schemas.microsoft.com/office/drawing/2014/main" id="{49F6612D-171C-544B-8DB7-82A1C31C0E6F}"/>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miley Face 224">
            <a:extLst>
              <a:ext uri="{FF2B5EF4-FFF2-40B4-BE49-F238E27FC236}">
                <a16:creationId xmlns:a16="http://schemas.microsoft.com/office/drawing/2014/main" id="{669162BD-EF59-F94D-AF86-235E76B0C8C9}"/>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Smiley Face 225">
            <a:extLst>
              <a:ext uri="{FF2B5EF4-FFF2-40B4-BE49-F238E27FC236}">
                <a16:creationId xmlns:a16="http://schemas.microsoft.com/office/drawing/2014/main" id="{392B6524-AADA-0C49-8800-DAD7702F0FD6}"/>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Smiley Face 226">
            <a:extLst>
              <a:ext uri="{FF2B5EF4-FFF2-40B4-BE49-F238E27FC236}">
                <a16:creationId xmlns:a16="http://schemas.microsoft.com/office/drawing/2014/main" id="{0CF80C69-E1E1-FA43-BADE-CDAB19500491}"/>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Smiley Face 227">
            <a:extLst>
              <a:ext uri="{FF2B5EF4-FFF2-40B4-BE49-F238E27FC236}">
                <a16:creationId xmlns:a16="http://schemas.microsoft.com/office/drawing/2014/main" id="{ABE28F92-E2C5-E843-967E-47DE41E39685}"/>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Smiley Face 228">
            <a:extLst>
              <a:ext uri="{FF2B5EF4-FFF2-40B4-BE49-F238E27FC236}">
                <a16:creationId xmlns:a16="http://schemas.microsoft.com/office/drawing/2014/main" id="{6E742DBC-F88F-2749-BE86-B2B06360F62A}"/>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Smiley Face 229">
            <a:extLst>
              <a:ext uri="{FF2B5EF4-FFF2-40B4-BE49-F238E27FC236}">
                <a16:creationId xmlns:a16="http://schemas.microsoft.com/office/drawing/2014/main" id="{8295AF3F-9E42-A34F-83BA-CE7C868F24A2}"/>
              </a:ext>
            </a:extLst>
          </p:cNvPr>
          <p:cNvSpPr/>
          <p:nvPr/>
        </p:nvSpPr>
        <p:spPr>
          <a:xfrm>
            <a:off x="6740110" y="5344520"/>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Smiley Face 230">
            <a:extLst>
              <a:ext uri="{FF2B5EF4-FFF2-40B4-BE49-F238E27FC236}">
                <a16:creationId xmlns:a16="http://schemas.microsoft.com/office/drawing/2014/main" id="{60F64C50-F788-404B-8EE2-E1FF2FC6F6FB}"/>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Smiley Face 231">
            <a:extLst>
              <a:ext uri="{FF2B5EF4-FFF2-40B4-BE49-F238E27FC236}">
                <a16:creationId xmlns:a16="http://schemas.microsoft.com/office/drawing/2014/main" id="{E33F83D6-835B-8C41-826E-25D0FD1F5319}"/>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Smiley Face 232">
            <a:extLst>
              <a:ext uri="{FF2B5EF4-FFF2-40B4-BE49-F238E27FC236}">
                <a16:creationId xmlns:a16="http://schemas.microsoft.com/office/drawing/2014/main" id="{8554F8B0-35FF-1B40-BD1E-DC1989B15AB5}"/>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Smiley Face 233">
            <a:extLst>
              <a:ext uri="{FF2B5EF4-FFF2-40B4-BE49-F238E27FC236}">
                <a16:creationId xmlns:a16="http://schemas.microsoft.com/office/drawing/2014/main" id="{00A35927-A9D0-F240-AA88-F9449D21E845}"/>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miley Face 234">
            <a:extLst>
              <a:ext uri="{FF2B5EF4-FFF2-40B4-BE49-F238E27FC236}">
                <a16:creationId xmlns:a16="http://schemas.microsoft.com/office/drawing/2014/main" id="{CE817DA1-6D50-AC4C-BF50-6620FC47EEEA}"/>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Smiley Face 235">
            <a:extLst>
              <a:ext uri="{FF2B5EF4-FFF2-40B4-BE49-F238E27FC236}">
                <a16:creationId xmlns:a16="http://schemas.microsoft.com/office/drawing/2014/main" id="{382E79B7-4872-9C41-BD36-21F93A87C2FA}"/>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Smiley Face 236">
            <a:extLst>
              <a:ext uri="{FF2B5EF4-FFF2-40B4-BE49-F238E27FC236}">
                <a16:creationId xmlns:a16="http://schemas.microsoft.com/office/drawing/2014/main" id="{BA15CF90-FD63-5D41-A4C1-B3825D6BD734}"/>
              </a:ext>
            </a:extLst>
          </p:cNvPr>
          <p:cNvSpPr/>
          <p:nvPr/>
        </p:nvSpPr>
        <p:spPr>
          <a:xfrm>
            <a:off x="11223210" y="515481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Smiley Face 237">
            <a:extLst>
              <a:ext uri="{FF2B5EF4-FFF2-40B4-BE49-F238E27FC236}">
                <a16:creationId xmlns:a16="http://schemas.microsoft.com/office/drawing/2014/main" id="{25D82919-7292-3047-83FB-930F03DAE6FE}"/>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Smiley Face 238">
            <a:extLst>
              <a:ext uri="{FF2B5EF4-FFF2-40B4-BE49-F238E27FC236}">
                <a16:creationId xmlns:a16="http://schemas.microsoft.com/office/drawing/2014/main" id="{986406A5-2274-E840-B5DE-6DB42237A0F8}"/>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a:extLst>
              <a:ext uri="{FF2B5EF4-FFF2-40B4-BE49-F238E27FC236}">
                <a16:creationId xmlns:a16="http://schemas.microsoft.com/office/drawing/2014/main" id="{7271DA4A-AF4B-8E4F-A48B-B46B6BE40DAC}"/>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241" name="Rectangle 240">
            <a:extLst>
              <a:ext uri="{FF2B5EF4-FFF2-40B4-BE49-F238E27FC236}">
                <a16:creationId xmlns:a16="http://schemas.microsoft.com/office/drawing/2014/main" id="{AEB791AF-1707-0C4B-B842-B4F8D1286E40}"/>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Smiley Face 241">
            <a:extLst>
              <a:ext uri="{FF2B5EF4-FFF2-40B4-BE49-F238E27FC236}">
                <a16:creationId xmlns:a16="http://schemas.microsoft.com/office/drawing/2014/main" id="{9C53537E-9811-F542-97A2-C5CB0E928D69}"/>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miley Face 242">
            <a:extLst>
              <a:ext uri="{FF2B5EF4-FFF2-40B4-BE49-F238E27FC236}">
                <a16:creationId xmlns:a16="http://schemas.microsoft.com/office/drawing/2014/main" id="{597F0989-BE40-364B-916F-5B4F2EB9FA79}"/>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Smiley Face 243">
            <a:extLst>
              <a:ext uri="{FF2B5EF4-FFF2-40B4-BE49-F238E27FC236}">
                <a16:creationId xmlns:a16="http://schemas.microsoft.com/office/drawing/2014/main" id="{B989E663-5EFD-7B4B-95C2-3B8B3861C2B2}"/>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Smiley Face 244">
            <a:extLst>
              <a:ext uri="{FF2B5EF4-FFF2-40B4-BE49-F238E27FC236}">
                <a16:creationId xmlns:a16="http://schemas.microsoft.com/office/drawing/2014/main" id="{4ECDE35B-8831-B54D-809F-8841C23E3A37}"/>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Smiley Face 245">
            <a:extLst>
              <a:ext uri="{FF2B5EF4-FFF2-40B4-BE49-F238E27FC236}">
                <a16:creationId xmlns:a16="http://schemas.microsoft.com/office/drawing/2014/main" id="{361B8C52-DA40-F84F-86B5-87AA386DB346}"/>
              </a:ext>
            </a:extLst>
          </p:cNvPr>
          <p:cNvSpPr/>
          <p:nvPr/>
        </p:nvSpPr>
        <p:spPr>
          <a:xfrm>
            <a:off x="7870410" y="3965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Smiley Face 246">
            <a:extLst>
              <a:ext uri="{FF2B5EF4-FFF2-40B4-BE49-F238E27FC236}">
                <a16:creationId xmlns:a16="http://schemas.microsoft.com/office/drawing/2014/main" id="{0E7650A4-E7B8-6746-AEFF-7C6A98BC8751}"/>
              </a:ext>
            </a:extLst>
          </p:cNvPr>
          <p:cNvSpPr/>
          <p:nvPr/>
        </p:nvSpPr>
        <p:spPr>
          <a:xfrm>
            <a:off x="830221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Smiley Face 247">
            <a:extLst>
              <a:ext uri="{FF2B5EF4-FFF2-40B4-BE49-F238E27FC236}">
                <a16:creationId xmlns:a16="http://schemas.microsoft.com/office/drawing/2014/main" id="{A77AFCD2-501A-A044-8C43-2F57FEF30E03}"/>
              </a:ext>
            </a:extLst>
          </p:cNvPr>
          <p:cNvSpPr/>
          <p:nvPr/>
        </p:nvSpPr>
        <p:spPr>
          <a:xfrm>
            <a:off x="1021356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Smiley Face 248">
            <a:extLst>
              <a:ext uri="{FF2B5EF4-FFF2-40B4-BE49-F238E27FC236}">
                <a16:creationId xmlns:a16="http://schemas.microsoft.com/office/drawing/2014/main" id="{546AA15B-2FA4-7E46-B68D-CD2FF4D2643B}"/>
              </a:ext>
            </a:extLst>
          </p:cNvPr>
          <p:cNvSpPr/>
          <p:nvPr/>
        </p:nvSpPr>
        <p:spPr>
          <a:xfrm>
            <a:off x="10080210" y="37792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Smiley Face 249">
            <a:extLst>
              <a:ext uri="{FF2B5EF4-FFF2-40B4-BE49-F238E27FC236}">
                <a16:creationId xmlns:a16="http://schemas.microsoft.com/office/drawing/2014/main" id="{A44D6E4E-3FFD-1747-A418-B53339458E63}"/>
              </a:ext>
            </a:extLst>
          </p:cNvPr>
          <p:cNvSpPr/>
          <p:nvPr/>
        </p:nvSpPr>
        <p:spPr>
          <a:xfrm>
            <a:off x="9286460" y="3741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miley Face 250">
            <a:extLst>
              <a:ext uri="{FF2B5EF4-FFF2-40B4-BE49-F238E27FC236}">
                <a16:creationId xmlns:a16="http://schemas.microsoft.com/office/drawing/2014/main" id="{C188AB74-64AF-7948-8A2E-C0EB92147619}"/>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Smiley Face 251">
            <a:extLst>
              <a:ext uri="{FF2B5EF4-FFF2-40B4-BE49-F238E27FC236}">
                <a16:creationId xmlns:a16="http://schemas.microsoft.com/office/drawing/2014/main" id="{81A42F29-33E9-3245-9374-00FE3EB64E18}"/>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Smiley Face 252">
            <a:extLst>
              <a:ext uri="{FF2B5EF4-FFF2-40B4-BE49-F238E27FC236}">
                <a16:creationId xmlns:a16="http://schemas.microsoft.com/office/drawing/2014/main" id="{31B81BB1-EAFC-CE45-AF1F-B569723192A4}"/>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Smiley Face 253">
            <a:extLst>
              <a:ext uri="{FF2B5EF4-FFF2-40B4-BE49-F238E27FC236}">
                <a16:creationId xmlns:a16="http://schemas.microsoft.com/office/drawing/2014/main" id="{892351D3-0CFE-A74B-9EFF-904BBE08FA87}"/>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Smiley Face 254">
            <a:extLst>
              <a:ext uri="{FF2B5EF4-FFF2-40B4-BE49-F238E27FC236}">
                <a16:creationId xmlns:a16="http://schemas.microsoft.com/office/drawing/2014/main" id="{B1253EC3-45F3-8D45-A648-2303AAAC8122}"/>
              </a:ext>
            </a:extLst>
          </p:cNvPr>
          <p:cNvSpPr/>
          <p:nvPr/>
        </p:nvSpPr>
        <p:spPr>
          <a:xfrm>
            <a:off x="11020010" y="421145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Smiley Face 255">
            <a:extLst>
              <a:ext uri="{FF2B5EF4-FFF2-40B4-BE49-F238E27FC236}">
                <a16:creationId xmlns:a16="http://schemas.microsoft.com/office/drawing/2014/main" id="{3F703E06-79FE-064F-93DF-2287E277096E}"/>
              </a:ext>
            </a:extLst>
          </p:cNvPr>
          <p:cNvSpPr/>
          <p:nvPr/>
        </p:nvSpPr>
        <p:spPr>
          <a:xfrm>
            <a:off x="7806910" y="5379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Smiley Face 256">
            <a:extLst>
              <a:ext uri="{FF2B5EF4-FFF2-40B4-BE49-F238E27FC236}">
                <a16:creationId xmlns:a16="http://schemas.microsoft.com/office/drawing/2014/main" id="{CAF0CAC5-1BA2-734F-A5CF-BACE2FB1D7BF}"/>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Smiley Face 257">
            <a:extLst>
              <a:ext uri="{FF2B5EF4-FFF2-40B4-BE49-F238E27FC236}">
                <a16:creationId xmlns:a16="http://schemas.microsoft.com/office/drawing/2014/main" id="{D278EF8E-6167-774E-AEFE-8C7EA7B6D3FA}"/>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miley Face 258">
            <a:extLst>
              <a:ext uri="{FF2B5EF4-FFF2-40B4-BE49-F238E27FC236}">
                <a16:creationId xmlns:a16="http://schemas.microsoft.com/office/drawing/2014/main" id="{CFE56E06-15D1-F946-823B-D1237394597D}"/>
              </a:ext>
            </a:extLst>
          </p:cNvPr>
          <p:cNvSpPr/>
          <p:nvPr/>
        </p:nvSpPr>
        <p:spPr>
          <a:xfrm>
            <a:off x="107660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Smiley Face 259">
            <a:extLst>
              <a:ext uri="{FF2B5EF4-FFF2-40B4-BE49-F238E27FC236}">
                <a16:creationId xmlns:a16="http://schemas.microsoft.com/office/drawing/2014/main" id="{F9F7EEA3-F758-BB49-AFF4-F6EE622FDA6F}"/>
              </a:ext>
            </a:extLst>
          </p:cNvPr>
          <p:cNvSpPr/>
          <p:nvPr/>
        </p:nvSpPr>
        <p:spPr>
          <a:xfrm>
            <a:off x="6600410" y="42177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Smiley Face 260">
            <a:extLst>
              <a:ext uri="{FF2B5EF4-FFF2-40B4-BE49-F238E27FC236}">
                <a16:creationId xmlns:a16="http://schemas.microsoft.com/office/drawing/2014/main" id="{1F07017F-8BB0-544E-811C-D3CFE8ED983F}"/>
              </a:ext>
            </a:extLst>
          </p:cNvPr>
          <p:cNvSpPr/>
          <p:nvPr/>
        </p:nvSpPr>
        <p:spPr>
          <a:xfrm>
            <a:off x="6317835" y="451545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640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2246769"/>
          </a:xfrm>
          <a:prstGeom prst="rect">
            <a:avLst/>
          </a:prstGeom>
          <a:noFill/>
        </p:spPr>
        <p:txBody>
          <a:bodyPr wrap="square" rtlCol="0">
            <a:spAutoFit/>
          </a:bodyPr>
          <a:lstStyle/>
          <a:p>
            <a:r>
              <a:rPr lang="en-US" sz="2800" dirty="0"/>
              <a:t>Sample 1: Mean = 36.5</a:t>
            </a:r>
          </a:p>
          <a:p>
            <a:r>
              <a:rPr lang="en-US" sz="2800" dirty="0"/>
              <a:t>Sample 2: Mean = 41.0</a:t>
            </a:r>
          </a:p>
          <a:p>
            <a:r>
              <a:rPr lang="en-US" sz="2800" dirty="0"/>
              <a:t>Sample 3: Mean = 40.7</a:t>
            </a:r>
          </a:p>
          <a:p>
            <a:r>
              <a:rPr lang="en-US" sz="2800" dirty="0"/>
              <a:t>Sample 4: Mean = 43.1</a:t>
            </a:r>
          </a:p>
          <a:p>
            <a:r>
              <a:rPr lang="en-US" sz="2800" dirty="0"/>
              <a:t>Sample 5: Mean = 39.7</a:t>
            </a:r>
          </a:p>
        </p:txBody>
      </p:sp>
      <p:sp>
        <p:nvSpPr>
          <p:cNvPr id="134" name="Smiley Face 133">
            <a:extLst>
              <a:ext uri="{FF2B5EF4-FFF2-40B4-BE49-F238E27FC236}">
                <a16:creationId xmlns:a16="http://schemas.microsoft.com/office/drawing/2014/main" id="{42971683-22B0-6E4D-BCBA-721F8CACDFAB}"/>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CB99D6E7-E933-9D48-949F-2347B433B56A}"/>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DDD6C7D0-1248-4F41-9AA5-5C582B9A9CF9}"/>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33B51087-A099-5646-9B06-403EDA97AB62}"/>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F500E6A2-35ED-F04B-9136-99682816874C}"/>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8BDDA7EE-B3FE-3448-AA2C-0F723F57ACAC}"/>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0E700104-0A8A-4845-989E-1272EA7BC244}"/>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75C850F4-9B8B-EF4A-B111-580302227158}"/>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E8485B53-88B3-404F-958D-4AE253D43FDC}"/>
              </a:ext>
            </a:extLst>
          </p:cNvPr>
          <p:cNvSpPr/>
          <p:nvPr/>
        </p:nvSpPr>
        <p:spPr>
          <a:xfrm>
            <a:off x="7845010" y="2536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35E551F9-101F-EF4E-A25A-C55E8F9746CD}"/>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E364ABD7-3944-E948-B030-1C65A8ACA3EA}"/>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E4948716-94E0-174A-A582-0635C41B7344}"/>
              </a:ext>
            </a:extLst>
          </p:cNvPr>
          <p:cNvSpPr/>
          <p:nvPr/>
        </p:nvSpPr>
        <p:spPr>
          <a:xfrm>
            <a:off x="6962360" y="2536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90600538-191C-EE45-A9BD-527E50EEEE1B}"/>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CEAF0649-D34C-F146-8721-2648F16B54E7}"/>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35833000-0C70-8243-8FCC-91E30E899452}"/>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5C552490-8BF7-C44E-A26D-4D708F9F5CB8}"/>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7BD2DD0D-69EB-7049-A6A3-A379D86B9C7F}"/>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7A45A310-A204-7C4A-8829-5D4C451A7E90}"/>
              </a:ext>
            </a:extLst>
          </p:cNvPr>
          <p:cNvSpPr/>
          <p:nvPr/>
        </p:nvSpPr>
        <p:spPr>
          <a:xfrm>
            <a:off x="10264360" y="12860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30F5E50C-0ACE-8C4C-AEA2-3A1B807ABDF5}"/>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8357A2CF-6B0E-FC49-9006-7C3BD18341AD}"/>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Smiley Face 153">
            <a:extLst>
              <a:ext uri="{FF2B5EF4-FFF2-40B4-BE49-F238E27FC236}">
                <a16:creationId xmlns:a16="http://schemas.microsoft.com/office/drawing/2014/main" id="{380252A6-9979-664B-A5AF-09E3A9F876EF}"/>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Smiley Face 154">
            <a:extLst>
              <a:ext uri="{FF2B5EF4-FFF2-40B4-BE49-F238E27FC236}">
                <a16:creationId xmlns:a16="http://schemas.microsoft.com/office/drawing/2014/main" id="{259F9005-562B-1F45-AD57-AA3D5614F058}"/>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Smiley Face 155">
            <a:extLst>
              <a:ext uri="{FF2B5EF4-FFF2-40B4-BE49-F238E27FC236}">
                <a16:creationId xmlns:a16="http://schemas.microsoft.com/office/drawing/2014/main" id="{73551C24-7540-7B43-86B1-D85C12E11700}"/>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Smiley Face 156">
            <a:extLst>
              <a:ext uri="{FF2B5EF4-FFF2-40B4-BE49-F238E27FC236}">
                <a16:creationId xmlns:a16="http://schemas.microsoft.com/office/drawing/2014/main" id="{E6BB1430-505C-E44B-B9F2-8A3EAD6579FD}"/>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miley Face 157">
            <a:extLst>
              <a:ext uri="{FF2B5EF4-FFF2-40B4-BE49-F238E27FC236}">
                <a16:creationId xmlns:a16="http://schemas.microsoft.com/office/drawing/2014/main" id="{B15208AB-AD80-5643-B665-B0C4F9D3EFC6}"/>
              </a:ext>
            </a:extLst>
          </p:cNvPr>
          <p:cNvSpPr/>
          <p:nvPr/>
        </p:nvSpPr>
        <p:spPr>
          <a:xfrm>
            <a:off x="8861010" y="24671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Smiley Face 158">
            <a:extLst>
              <a:ext uri="{FF2B5EF4-FFF2-40B4-BE49-F238E27FC236}">
                <a16:creationId xmlns:a16="http://schemas.microsoft.com/office/drawing/2014/main" id="{1D91BCB0-F189-E046-977F-979EDFC429F7}"/>
              </a:ext>
            </a:extLst>
          </p:cNvPr>
          <p:cNvSpPr/>
          <p:nvPr/>
        </p:nvSpPr>
        <p:spPr>
          <a:xfrm>
            <a:off x="7387810" y="2726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Smiley Face 159">
            <a:extLst>
              <a:ext uri="{FF2B5EF4-FFF2-40B4-BE49-F238E27FC236}">
                <a16:creationId xmlns:a16="http://schemas.microsoft.com/office/drawing/2014/main" id="{827EFBDF-6F96-FE4A-96EB-7C6DE6466C89}"/>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Smiley Face 160">
            <a:extLst>
              <a:ext uri="{FF2B5EF4-FFF2-40B4-BE49-F238E27FC236}">
                <a16:creationId xmlns:a16="http://schemas.microsoft.com/office/drawing/2014/main" id="{F4D62288-A63C-C04B-8A89-25D74C316389}"/>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Smiley Face 161">
            <a:extLst>
              <a:ext uri="{FF2B5EF4-FFF2-40B4-BE49-F238E27FC236}">
                <a16:creationId xmlns:a16="http://schemas.microsoft.com/office/drawing/2014/main" id="{D2EBF0E7-E3C6-7B48-B3F4-413F6E4E477B}"/>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Smiley Face 162">
            <a:extLst>
              <a:ext uri="{FF2B5EF4-FFF2-40B4-BE49-F238E27FC236}">
                <a16:creationId xmlns:a16="http://schemas.microsoft.com/office/drawing/2014/main" id="{995E7FA3-82E2-F54C-B71E-C73D66F5D372}"/>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Smiley Face 163">
            <a:extLst>
              <a:ext uri="{FF2B5EF4-FFF2-40B4-BE49-F238E27FC236}">
                <a16:creationId xmlns:a16="http://schemas.microsoft.com/office/drawing/2014/main" id="{09AE4D0C-D622-4349-A7CD-98BA1B214AE8}"/>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Smiley Face 164">
            <a:extLst>
              <a:ext uri="{FF2B5EF4-FFF2-40B4-BE49-F238E27FC236}">
                <a16:creationId xmlns:a16="http://schemas.microsoft.com/office/drawing/2014/main" id="{D1EF9DC3-5495-F246-96D3-69FE8E3F9E53}"/>
              </a:ext>
            </a:extLst>
          </p:cNvPr>
          <p:cNvSpPr/>
          <p:nvPr/>
        </p:nvSpPr>
        <p:spPr>
          <a:xfrm>
            <a:off x="7527510" y="312480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Smiley Face 165">
            <a:extLst>
              <a:ext uri="{FF2B5EF4-FFF2-40B4-BE49-F238E27FC236}">
                <a16:creationId xmlns:a16="http://schemas.microsoft.com/office/drawing/2014/main" id="{6435D49B-22C2-FE4D-A667-4EC38A04E117}"/>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Smiley Face 166">
            <a:extLst>
              <a:ext uri="{FF2B5EF4-FFF2-40B4-BE49-F238E27FC236}">
                <a16:creationId xmlns:a16="http://schemas.microsoft.com/office/drawing/2014/main" id="{A0192398-4F9D-AB44-AE7E-18BBE9C3D357}"/>
              </a:ext>
            </a:extLst>
          </p:cNvPr>
          <p:cNvSpPr/>
          <p:nvPr/>
        </p:nvSpPr>
        <p:spPr>
          <a:xfrm>
            <a:off x="8772110" y="392927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Smiley Face 167">
            <a:extLst>
              <a:ext uri="{FF2B5EF4-FFF2-40B4-BE49-F238E27FC236}">
                <a16:creationId xmlns:a16="http://schemas.microsoft.com/office/drawing/2014/main" id="{7A7E625B-05D4-844E-BD66-CAB513565C18}"/>
              </a:ext>
            </a:extLst>
          </p:cNvPr>
          <p:cNvSpPr/>
          <p:nvPr/>
        </p:nvSpPr>
        <p:spPr>
          <a:xfrm>
            <a:off x="8784810" y="34546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Smiley Face 168">
            <a:extLst>
              <a:ext uri="{FF2B5EF4-FFF2-40B4-BE49-F238E27FC236}">
                <a16:creationId xmlns:a16="http://schemas.microsoft.com/office/drawing/2014/main" id="{70B0F1A1-7ED2-824F-9BCA-36BF2B605C52}"/>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Smiley Face 169">
            <a:extLst>
              <a:ext uri="{FF2B5EF4-FFF2-40B4-BE49-F238E27FC236}">
                <a16:creationId xmlns:a16="http://schemas.microsoft.com/office/drawing/2014/main" id="{A1F19424-F627-834C-B80E-F551D2863506}"/>
              </a:ext>
            </a:extLst>
          </p:cNvPr>
          <p:cNvSpPr/>
          <p:nvPr/>
        </p:nvSpPr>
        <p:spPr>
          <a:xfrm>
            <a:off x="9280110" y="27124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Smiley Face 170">
            <a:extLst>
              <a:ext uri="{FF2B5EF4-FFF2-40B4-BE49-F238E27FC236}">
                <a16:creationId xmlns:a16="http://schemas.microsoft.com/office/drawing/2014/main" id="{02D13E08-8F12-F640-9FF3-8E13CB0D04CD}"/>
              </a:ext>
            </a:extLst>
          </p:cNvPr>
          <p:cNvSpPr/>
          <p:nvPr/>
        </p:nvSpPr>
        <p:spPr>
          <a:xfrm>
            <a:off x="9800810" y="2979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Smiley Face 171">
            <a:extLst>
              <a:ext uri="{FF2B5EF4-FFF2-40B4-BE49-F238E27FC236}">
                <a16:creationId xmlns:a16="http://schemas.microsoft.com/office/drawing/2014/main" id="{63593504-7774-1246-8F3E-4FD5E9DFEBD3}"/>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Smiley Face 172">
            <a:extLst>
              <a:ext uri="{FF2B5EF4-FFF2-40B4-BE49-F238E27FC236}">
                <a16:creationId xmlns:a16="http://schemas.microsoft.com/office/drawing/2014/main" id="{E51913D1-E425-404C-ACF7-57F8AD6BACB7}"/>
              </a:ext>
            </a:extLst>
          </p:cNvPr>
          <p:cNvSpPr/>
          <p:nvPr/>
        </p:nvSpPr>
        <p:spPr>
          <a:xfrm>
            <a:off x="10613610" y="30426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Smiley Face 173">
            <a:extLst>
              <a:ext uri="{FF2B5EF4-FFF2-40B4-BE49-F238E27FC236}">
                <a16:creationId xmlns:a16="http://schemas.microsoft.com/office/drawing/2014/main" id="{531595F5-C821-864A-A797-3891DF9E9A7A}"/>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Smiley Face 174">
            <a:extLst>
              <a:ext uri="{FF2B5EF4-FFF2-40B4-BE49-F238E27FC236}">
                <a16:creationId xmlns:a16="http://schemas.microsoft.com/office/drawing/2014/main" id="{3457F381-CB47-D445-BA63-8A2A0DDA6881}"/>
              </a:ext>
            </a:extLst>
          </p:cNvPr>
          <p:cNvSpPr/>
          <p:nvPr/>
        </p:nvSpPr>
        <p:spPr>
          <a:xfrm>
            <a:off x="9661110" y="400229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Smiley Face 175">
            <a:extLst>
              <a:ext uri="{FF2B5EF4-FFF2-40B4-BE49-F238E27FC236}">
                <a16:creationId xmlns:a16="http://schemas.microsoft.com/office/drawing/2014/main" id="{6E0AA4FB-74AE-F14A-8F24-712174D23386}"/>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Smiley Face 176">
            <a:extLst>
              <a:ext uri="{FF2B5EF4-FFF2-40B4-BE49-F238E27FC236}">
                <a16:creationId xmlns:a16="http://schemas.microsoft.com/office/drawing/2014/main" id="{4D745B19-D6A1-504D-BEDD-5A47DACD6C66}"/>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Smiley Face 177">
            <a:extLst>
              <a:ext uri="{FF2B5EF4-FFF2-40B4-BE49-F238E27FC236}">
                <a16:creationId xmlns:a16="http://schemas.microsoft.com/office/drawing/2014/main" id="{97072F07-B2A4-6942-85D9-2AC280652E31}"/>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Smiley Face 178">
            <a:extLst>
              <a:ext uri="{FF2B5EF4-FFF2-40B4-BE49-F238E27FC236}">
                <a16:creationId xmlns:a16="http://schemas.microsoft.com/office/drawing/2014/main" id="{E37FBE11-2F93-AA45-96FE-1463BD5F2D3B}"/>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Smiley Face 179">
            <a:extLst>
              <a:ext uri="{FF2B5EF4-FFF2-40B4-BE49-F238E27FC236}">
                <a16:creationId xmlns:a16="http://schemas.microsoft.com/office/drawing/2014/main" id="{C95CD921-10A5-624C-AA56-DFEAA2F381F0}"/>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Smiley Face 180">
            <a:extLst>
              <a:ext uri="{FF2B5EF4-FFF2-40B4-BE49-F238E27FC236}">
                <a16:creationId xmlns:a16="http://schemas.microsoft.com/office/drawing/2014/main" id="{CA3BE511-1C85-F047-816A-E8EBDA505E31}"/>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Smiley Face 181">
            <a:extLst>
              <a:ext uri="{FF2B5EF4-FFF2-40B4-BE49-F238E27FC236}">
                <a16:creationId xmlns:a16="http://schemas.microsoft.com/office/drawing/2014/main" id="{0377A1FD-D4A6-7B4E-8DAE-12D42ACAD79E}"/>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Smiley Face 182">
            <a:extLst>
              <a:ext uri="{FF2B5EF4-FFF2-40B4-BE49-F238E27FC236}">
                <a16:creationId xmlns:a16="http://schemas.microsoft.com/office/drawing/2014/main" id="{63111959-2F41-424B-9576-5C5545812295}"/>
              </a:ext>
            </a:extLst>
          </p:cNvPr>
          <p:cNvSpPr/>
          <p:nvPr/>
        </p:nvSpPr>
        <p:spPr>
          <a:xfrm>
            <a:off x="11566110" y="21298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Smiley Face 183">
            <a:extLst>
              <a:ext uri="{FF2B5EF4-FFF2-40B4-BE49-F238E27FC236}">
                <a16:creationId xmlns:a16="http://schemas.microsoft.com/office/drawing/2014/main" id="{61EFE3A2-9751-7B46-9294-6D61CB6F9CDD}"/>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Smiley Face 184">
            <a:extLst>
              <a:ext uri="{FF2B5EF4-FFF2-40B4-BE49-F238E27FC236}">
                <a16:creationId xmlns:a16="http://schemas.microsoft.com/office/drawing/2014/main" id="{955D85E6-2C34-8A41-88A0-EDAD6213C633}"/>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Smiley Face 185">
            <a:extLst>
              <a:ext uri="{FF2B5EF4-FFF2-40B4-BE49-F238E27FC236}">
                <a16:creationId xmlns:a16="http://schemas.microsoft.com/office/drawing/2014/main" id="{8B0E12A5-A115-E447-ACA8-E8B6CC760294}"/>
              </a:ext>
            </a:extLst>
          </p:cNvPr>
          <p:cNvSpPr/>
          <p:nvPr/>
        </p:nvSpPr>
        <p:spPr>
          <a:xfrm>
            <a:off x="10804110" y="151191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Smiley Face 186">
            <a:extLst>
              <a:ext uri="{FF2B5EF4-FFF2-40B4-BE49-F238E27FC236}">
                <a16:creationId xmlns:a16="http://schemas.microsoft.com/office/drawing/2014/main" id="{A2E9A4F6-CA5C-7A4E-96C3-2D2DA2D02149}"/>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Smiley Face 187">
            <a:extLst>
              <a:ext uri="{FF2B5EF4-FFF2-40B4-BE49-F238E27FC236}">
                <a16:creationId xmlns:a16="http://schemas.microsoft.com/office/drawing/2014/main" id="{9E04682D-EF8E-C04C-9BD7-920567D0D7CB}"/>
              </a:ext>
            </a:extLst>
          </p:cNvPr>
          <p:cNvSpPr/>
          <p:nvPr/>
        </p:nvSpPr>
        <p:spPr>
          <a:xfrm>
            <a:off x="11578810" y="25743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Smiley Face 188">
            <a:extLst>
              <a:ext uri="{FF2B5EF4-FFF2-40B4-BE49-F238E27FC236}">
                <a16:creationId xmlns:a16="http://schemas.microsoft.com/office/drawing/2014/main" id="{B16E8862-68A6-6E4C-B33B-78B8942CA985}"/>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Smiley Face 189">
            <a:extLst>
              <a:ext uri="{FF2B5EF4-FFF2-40B4-BE49-F238E27FC236}">
                <a16:creationId xmlns:a16="http://schemas.microsoft.com/office/drawing/2014/main" id="{7D454EB7-EC80-514A-8851-E5622E1FA1F8}"/>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Smiley Face 190">
            <a:extLst>
              <a:ext uri="{FF2B5EF4-FFF2-40B4-BE49-F238E27FC236}">
                <a16:creationId xmlns:a16="http://schemas.microsoft.com/office/drawing/2014/main" id="{57CADB19-8B97-FA46-9382-28F39A44CE01}"/>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Smiley Face 191">
            <a:extLst>
              <a:ext uri="{FF2B5EF4-FFF2-40B4-BE49-F238E27FC236}">
                <a16:creationId xmlns:a16="http://schemas.microsoft.com/office/drawing/2014/main" id="{BA0D0832-CCEC-A044-9678-6EB60979113F}"/>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Smiley Face 192">
            <a:extLst>
              <a:ext uri="{FF2B5EF4-FFF2-40B4-BE49-F238E27FC236}">
                <a16:creationId xmlns:a16="http://schemas.microsoft.com/office/drawing/2014/main" id="{D2CDBB85-8577-9948-A790-716B3F9CC9C6}"/>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Smiley Face 193">
            <a:extLst>
              <a:ext uri="{FF2B5EF4-FFF2-40B4-BE49-F238E27FC236}">
                <a16:creationId xmlns:a16="http://schemas.microsoft.com/office/drawing/2014/main" id="{74E6584A-3784-FD48-A814-1468588E24B2}"/>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Smiley Face 194">
            <a:extLst>
              <a:ext uri="{FF2B5EF4-FFF2-40B4-BE49-F238E27FC236}">
                <a16:creationId xmlns:a16="http://schemas.microsoft.com/office/drawing/2014/main" id="{73373305-C8E0-EE4C-AC43-61C724A2A2B7}"/>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Smiley Face 195">
            <a:extLst>
              <a:ext uri="{FF2B5EF4-FFF2-40B4-BE49-F238E27FC236}">
                <a16:creationId xmlns:a16="http://schemas.microsoft.com/office/drawing/2014/main" id="{84008EC5-2A3C-FA4F-B661-24CE60D365EF}"/>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Smiley Face 196">
            <a:extLst>
              <a:ext uri="{FF2B5EF4-FFF2-40B4-BE49-F238E27FC236}">
                <a16:creationId xmlns:a16="http://schemas.microsoft.com/office/drawing/2014/main" id="{58FBC3DE-97B0-874D-89F0-539C038F82EE}"/>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Smiley Face 197">
            <a:extLst>
              <a:ext uri="{FF2B5EF4-FFF2-40B4-BE49-F238E27FC236}">
                <a16:creationId xmlns:a16="http://schemas.microsoft.com/office/drawing/2014/main" id="{A8394CB1-6CDF-8246-B319-2DB2D8CF6FBC}"/>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Smiley Face 198">
            <a:extLst>
              <a:ext uri="{FF2B5EF4-FFF2-40B4-BE49-F238E27FC236}">
                <a16:creationId xmlns:a16="http://schemas.microsoft.com/office/drawing/2014/main" id="{5F78362E-881D-1648-8783-87F88F3BE70C}"/>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Smiley Face 199">
            <a:extLst>
              <a:ext uri="{FF2B5EF4-FFF2-40B4-BE49-F238E27FC236}">
                <a16:creationId xmlns:a16="http://schemas.microsoft.com/office/drawing/2014/main" id="{4C95E3B7-C83C-2944-B5B5-9EC90FFF8DAB}"/>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Smiley Face 200">
            <a:extLst>
              <a:ext uri="{FF2B5EF4-FFF2-40B4-BE49-F238E27FC236}">
                <a16:creationId xmlns:a16="http://schemas.microsoft.com/office/drawing/2014/main" id="{22DA5A8B-C057-E541-81E4-452B3472E56F}"/>
              </a:ext>
            </a:extLst>
          </p:cNvPr>
          <p:cNvSpPr/>
          <p:nvPr/>
        </p:nvSpPr>
        <p:spPr>
          <a:xfrm>
            <a:off x="6625810" y="22441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Smiley Face 201">
            <a:extLst>
              <a:ext uri="{FF2B5EF4-FFF2-40B4-BE49-F238E27FC236}">
                <a16:creationId xmlns:a16="http://schemas.microsoft.com/office/drawing/2014/main" id="{3E523ECD-692D-EB47-AF01-FB5C3F28D733}"/>
              </a:ext>
            </a:extLst>
          </p:cNvPr>
          <p:cNvSpPr/>
          <p:nvPr/>
        </p:nvSpPr>
        <p:spPr>
          <a:xfrm>
            <a:off x="7781510" y="44519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Smiley Face 202">
            <a:extLst>
              <a:ext uri="{FF2B5EF4-FFF2-40B4-BE49-F238E27FC236}">
                <a16:creationId xmlns:a16="http://schemas.microsoft.com/office/drawing/2014/main" id="{0311B099-4DF5-5F48-840F-C462ACC02F20}"/>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Smiley Face 203">
            <a:extLst>
              <a:ext uri="{FF2B5EF4-FFF2-40B4-BE49-F238E27FC236}">
                <a16:creationId xmlns:a16="http://schemas.microsoft.com/office/drawing/2014/main" id="{0D9C14E4-966E-FF4E-B2DA-08F8B4720882}"/>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Smiley Face 204">
            <a:extLst>
              <a:ext uri="{FF2B5EF4-FFF2-40B4-BE49-F238E27FC236}">
                <a16:creationId xmlns:a16="http://schemas.microsoft.com/office/drawing/2014/main" id="{8AF390EB-BF15-9F4F-AE2F-EC40E4C6D0AE}"/>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Smiley Face 205">
            <a:extLst>
              <a:ext uri="{FF2B5EF4-FFF2-40B4-BE49-F238E27FC236}">
                <a16:creationId xmlns:a16="http://schemas.microsoft.com/office/drawing/2014/main" id="{5AE30719-FD00-324C-A93B-4DF9D592F118}"/>
              </a:ext>
            </a:extLst>
          </p:cNvPr>
          <p:cNvSpPr/>
          <p:nvPr/>
        </p:nvSpPr>
        <p:spPr>
          <a:xfrm>
            <a:off x="7324310" y="4642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Smiley Face 206">
            <a:extLst>
              <a:ext uri="{FF2B5EF4-FFF2-40B4-BE49-F238E27FC236}">
                <a16:creationId xmlns:a16="http://schemas.microsoft.com/office/drawing/2014/main" id="{1E89AFF9-C5F4-8D4B-BDB2-4EA0FCACD21E}"/>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Smiley Face 207">
            <a:extLst>
              <a:ext uri="{FF2B5EF4-FFF2-40B4-BE49-F238E27FC236}">
                <a16:creationId xmlns:a16="http://schemas.microsoft.com/office/drawing/2014/main" id="{8385569C-DFA8-324E-A4B5-8AC88CFF1C3B}"/>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Smiley Face 208">
            <a:extLst>
              <a:ext uri="{FF2B5EF4-FFF2-40B4-BE49-F238E27FC236}">
                <a16:creationId xmlns:a16="http://schemas.microsoft.com/office/drawing/2014/main" id="{123FF575-C24B-3944-B0DB-B3D263460092}"/>
              </a:ext>
            </a:extLst>
          </p:cNvPr>
          <p:cNvSpPr/>
          <p:nvPr/>
        </p:nvSpPr>
        <p:spPr>
          <a:xfrm>
            <a:off x="8226010" y="56584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Smiley Face 209">
            <a:extLst>
              <a:ext uri="{FF2B5EF4-FFF2-40B4-BE49-F238E27FC236}">
                <a16:creationId xmlns:a16="http://schemas.microsoft.com/office/drawing/2014/main" id="{3B837F35-B20F-4F47-8257-5D19A839CD85}"/>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Smiley Face 210">
            <a:extLst>
              <a:ext uri="{FF2B5EF4-FFF2-40B4-BE49-F238E27FC236}">
                <a16:creationId xmlns:a16="http://schemas.microsoft.com/office/drawing/2014/main" id="{BBFCC143-B2D1-5441-B7C9-64ABA0818B9C}"/>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Smiley Face 211">
            <a:extLst>
              <a:ext uri="{FF2B5EF4-FFF2-40B4-BE49-F238E27FC236}">
                <a16:creationId xmlns:a16="http://schemas.microsoft.com/office/drawing/2014/main" id="{AF92B19E-7AA0-004E-97D1-1A20B1E03916}"/>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Smiley Face 212">
            <a:extLst>
              <a:ext uri="{FF2B5EF4-FFF2-40B4-BE49-F238E27FC236}">
                <a16:creationId xmlns:a16="http://schemas.microsoft.com/office/drawing/2014/main" id="{8A716D0F-C9A4-E64C-A8F9-95475755F235}"/>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Smiley Face 213">
            <a:extLst>
              <a:ext uri="{FF2B5EF4-FFF2-40B4-BE49-F238E27FC236}">
                <a16:creationId xmlns:a16="http://schemas.microsoft.com/office/drawing/2014/main" id="{437DFF95-1F6F-3B4F-8591-23192366631B}"/>
              </a:ext>
            </a:extLst>
          </p:cNvPr>
          <p:cNvSpPr/>
          <p:nvPr/>
        </p:nvSpPr>
        <p:spPr>
          <a:xfrm>
            <a:off x="8721310" y="537031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Smiley Face 214">
            <a:extLst>
              <a:ext uri="{FF2B5EF4-FFF2-40B4-BE49-F238E27FC236}">
                <a16:creationId xmlns:a16="http://schemas.microsoft.com/office/drawing/2014/main" id="{7A99E4E0-0906-1F4D-AB16-DEDD71D0E834}"/>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Smiley Face 215">
            <a:extLst>
              <a:ext uri="{FF2B5EF4-FFF2-40B4-BE49-F238E27FC236}">
                <a16:creationId xmlns:a16="http://schemas.microsoft.com/office/drawing/2014/main" id="{CBD23BC0-F48C-3E4E-8A3E-147B4E805C1D}"/>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Smiley Face 216">
            <a:extLst>
              <a:ext uri="{FF2B5EF4-FFF2-40B4-BE49-F238E27FC236}">
                <a16:creationId xmlns:a16="http://schemas.microsoft.com/office/drawing/2014/main" id="{ADA1C8E7-4BE6-F847-83A7-DE1D2C476396}"/>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Smiley Face 217">
            <a:extLst>
              <a:ext uri="{FF2B5EF4-FFF2-40B4-BE49-F238E27FC236}">
                <a16:creationId xmlns:a16="http://schemas.microsoft.com/office/drawing/2014/main" id="{F9480E3C-ACDA-C045-9F2C-671AB9DE2586}"/>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Smiley Face 218">
            <a:extLst>
              <a:ext uri="{FF2B5EF4-FFF2-40B4-BE49-F238E27FC236}">
                <a16:creationId xmlns:a16="http://schemas.microsoft.com/office/drawing/2014/main" id="{F404A3AB-8356-4F47-8539-1F02B73631E5}"/>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Smiley Face 219">
            <a:extLst>
              <a:ext uri="{FF2B5EF4-FFF2-40B4-BE49-F238E27FC236}">
                <a16:creationId xmlns:a16="http://schemas.microsoft.com/office/drawing/2014/main" id="{1B041808-5A41-554C-BD84-BC895B6485D2}"/>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Smiley Face 220">
            <a:extLst>
              <a:ext uri="{FF2B5EF4-FFF2-40B4-BE49-F238E27FC236}">
                <a16:creationId xmlns:a16="http://schemas.microsoft.com/office/drawing/2014/main" id="{F1CD3A54-D069-AB44-897D-FDA2105DC5A1}"/>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Smiley Face 221">
            <a:extLst>
              <a:ext uri="{FF2B5EF4-FFF2-40B4-BE49-F238E27FC236}">
                <a16:creationId xmlns:a16="http://schemas.microsoft.com/office/drawing/2014/main" id="{1BC03109-47C0-D940-AB40-2CEBC5B2F9AB}"/>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Smiley Face 222">
            <a:extLst>
              <a:ext uri="{FF2B5EF4-FFF2-40B4-BE49-F238E27FC236}">
                <a16:creationId xmlns:a16="http://schemas.microsoft.com/office/drawing/2014/main" id="{BAC65EBE-27A0-9042-8E60-24AA0B5C2AE7}"/>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Smiley Face 223">
            <a:extLst>
              <a:ext uri="{FF2B5EF4-FFF2-40B4-BE49-F238E27FC236}">
                <a16:creationId xmlns:a16="http://schemas.microsoft.com/office/drawing/2014/main" id="{49F6612D-171C-544B-8DB7-82A1C31C0E6F}"/>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Smiley Face 224">
            <a:extLst>
              <a:ext uri="{FF2B5EF4-FFF2-40B4-BE49-F238E27FC236}">
                <a16:creationId xmlns:a16="http://schemas.microsoft.com/office/drawing/2014/main" id="{669162BD-EF59-F94D-AF86-235E76B0C8C9}"/>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Smiley Face 225">
            <a:extLst>
              <a:ext uri="{FF2B5EF4-FFF2-40B4-BE49-F238E27FC236}">
                <a16:creationId xmlns:a16="http://schemas.microsoft.com/office/drawing/2014/main" id="{392B6524-AADA-0C49-8800-DAD7702F0FD6}"/>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Smiley Face 226">
            <a:extLst>
              <a:ext uri="{FF2B5EF4-FFF2-40B4-BE49-F238E27FC236}">
                <a16:creationId xmlns:a16="http://schemas.microsoft.com/office/drawing/2014/main" id="{0CF80C69-E1E1-FA43-BADE-CDAB19500491}"/>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Smiley Face 227">
            <a:extLst>
              <a:ext uri="{FF2B5EF4-FFF2-40B4-BE49-F238E27FC236}">
                <a16:creationId xmlns:a16="http://schemas.microsoft.com/office/drawing/2014/main" id="{ABE28F92-E2C5-E843-967E-47DE41E39685}"/>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Smiley Face 228">
            <a:extLst>
              <a:ext uri="{FF2B5EF4-FFF2-40B4-BE49-F238E27FC236}">
                <a16:creationId xmlns:a16="http://schemas.microsoft.com/office/drawing/2014/main" id="{6E742DBC-F88F-2749-BE86-B2B06360F62A}"/>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Smiley Face 229">
            <a:extLst>
              <a:ext uri="{FF2B5EF4-FFF2-40B4-BE49-F238E27FC236}">
                <a16:creationId xmlns:a16="http://schemas.microsoft.com/office/drawing/2014/main" id="{8295AF3F-9E42-A34F-83BA-CE7C868F24A2}"/>
              </a:ext>
            </a:extLst>
          </p:cNvPr>
          <p:cNvSpPr/>
          <p:nvPr/>
        </p:nvSpPr>
        <p:spPr>
          <a:xfrm>
            <a:off x="6740110" y="5344520"/>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Smiley Face 230">
            <a:extLst>
              <a:ext uri="{FF2B5EF4-FFF2-40B4-BE49-F238E27FC236}">
                <a16:creationId xmlns:a16="http://schemas.microsoft.com/office/drawing/2014/main" id="{60F64C50-F788-404B-8EE2-E1FF2FC6F6FB}"/>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Smiley Face 231">
            <a:extLst>
              <a:ext uri="{FF2B5EF4-FFF2-40B4-BE49-F238E27FC236}">
                <a16:creationId xmlns:a16="http://schemas.microsoft.com/office/drawing/2014/main" id="{E33F83D6-835B-8C41-826E-25D0FD1F5319}"/>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Smiley Face 232">
            <a:extLst>
              <a:ext uri="{FF2B5EF4-FFF2-40B4-BE49-F238E27FC236}">
                <a16:creationId xmlns:a16="http://schemas.microsoft.com/office/drawing/2014/main" id="{8554F8B0-35FF-1B40-BD1E-DC1989B15AB5}"/>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Smiley Face 233">
            <a:extLst>
              <a:ext uri="{FF2B5EF4-FFF2-40B4-BE49-F238E27FC236}">
                <a16:creationId xmlns:a16="http://schemas.microsoft.com/office/drawing/2014/main" id="{00A35927-A9D0-F240-AA88-F9449D21E845}"/>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Smiley Face 234">
            <a:extLst>
              <a:ext uri="{FF2B5EF4-FFF2-40B4-BE49-F238E27FC236}">
                <a16:creationId xmlns:a16="http://schemas.microsoft.com/office/drawing/2014/main" id="{CE817DA1-6D50-AC4C-BF50-6620FC47EEEA}"/>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Smiley Face 235">
            <a:extLst>
              <a:ext uri="{FF2B5EF4-FFF2-40B4-BE49-F238E27FC236}">
                <a16:creationId xmlns:a16="http://schemas.microsoft.com/office/drawing/2014/main" id="{382E79B7-4872-9C41-BD36-21F93A87C2FA}"/>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Smiley Face 236">
            <a:extLst>
              <a:ext uri="{FF2B5EF4-FFF2-40B4-BE49-F238E27FC236}">
                <a16:creationId xmlns:a16="http://schemas.microsoft.com/office/drawing/2014/main" id="{BA15CF90-FD63-5D41-A4C1-B3825D6BD734}"/>
              </a:ext>
            </a:extLst>
          </p:cNvPr>
          <p:cNvSpPr/>
          <p:nvPr/>
        </p:nvSpPr>
        <p:spPr>
          <a:xfrm>
            <a:off x="11223210" y="515481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Smiley Face 237">
            <a:extLst>
              <a:ext uri="{FF2B5EF4-FFF2-40B4-BE49-F238E27FC236}">
                <a16:creationId xmlns:a16="http://schemas.microsoft.com/office/drawing/2014/main" id="{25D82919-7292-3047-83FB-930F03DAE6FE}"/>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Smiley Face 238">
            <a:extLst>
              <a:ext uri="{FF2B5EF4-FFF2-40B4-BE49-F238E27FC236}">
                <a16:creationId xmlns:a16="http://schemas.microsoft.com/office/drawing/2014/main" id="{986406A5-2274-E840-B5DE-6DB42237A0F8}"/>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TextBox 239">
            <a:extLst>
              <a:ext uri="{FF2B5EF4-FFF2-40B4-BE49-F238E27FC236}">
                <a16:creationId xmlns:a16="http://schemas.microsoft.com/office/drawing/2014/main" id="{7271DA4A-AF4B-8E4F-A48B-B46B6BE40DAC}"/>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241" name="Rectangle 240">
            <a:extLst>
              <a:ext uri="{FF2B5EF4-FFF2-40B4-BE49-F238E27FC236}">
                <a16:creationId xmlns:a16="http://schemas.microsoft.com/office/drawing/2014/main" id="{AEB791AF-1707-0C4B-B842-B4F8D1286E40}"/>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Smiley Face 241">
            <a:extLst>
              <a:ext uri="{FF2B5EF4-FFF2-40B4-BE49-F238E27FC236}">
                <a16:creationId xmlns:a16="http://schemas.microsoft.com/office/drawing/2014/main" id="{9C53537E-9811-F542-97A2-C5CB0E928D69}"/>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Smiley Face 242">
            <a:extLst>
              <a:ext uri="{FF2B5EF4-FFF2-40B4-BE49-F238E27FC236}">
                <a16:creationId xmlns:a16="http://schemas.microsoft.com/office/drawing/2014/main" id="{597F0989-BE40-364B-916F-5B4F2EB9FA79}"/>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Smiley Face 243">
            <a:extLst>
              <a:ext uri="{FF2B5EF4-FFF2-40B4-BE49-F238E27FC236}">
                <a16:creationId xmlns:a16="http://schemas.microsoft.com/office/drawing/2014/main" id="{B989E663-5EFD-7B4B-95C2-3B8B3861C2B2}"/>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Smiley Face 244">
            <a:extLst>
              <a:ext uri="{FF2B5EF4-FFF2-40B4-BE49-F238E27FC236}">
                <a16:creationId xmlns:a16="http://schemas.microsoft.com/office/drawing/2014/main" id="{4ECDE35B-8831-B54D-809F-8841C23E3A37}"/>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Smiley Face 245">
            <a:extLst>
              <a:ext uri="{FF2B5EF4-FFF2-40B4-BE49-F238E27FC236}">
                <a16:creationId xmlns:a16="http://schemas.microsoft.com/office/drawing/2014/main" id="{361B8C52-DA40-F84F-86B5-87AA386DB346}"/>
              </a:ext>
            </a:extLst>
          </p:cNvPr>
          <p:cNvSpPr/>
          <p:nvPr/>
        </p:nvSpPr>
        <p:spPr>
          <a:xfrm>
            <a:off x="7870410" y="3965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Smiley Face 246">
            <a:extLst>
              <a:ext uri="{FF2B5EF4-FFF2-40B4-BE49-F238E27FC236}">
                <a16:creationId xmlns:a16="http://schemas.microsoft.com/office/drawing/2014/main" id="{0E7650A4-E7B8-6746-AEFF-7C6A98BC8751}"/>
              </a:ext>
            </a:extLst>
          </p:cNvPr>
          <p:cNvSpPr/>
          <p:nvPr/>
        </p:nvSpPr>
        <p:spPr>
          <a:xfrm>
            <a:off x="830221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Smiley Face 247">
            <a:extLst>
              <a:ext uri="{FF2B5EF4-FFF2-40B4-BE49-F238E27FC236}">
                <a16:creationId xmlns:a16="http://schemas.microsoft.com/office/drawing/2014/main" id="{A77AFCD2-501A-A044-8C43-2F57FEF30E03}"/>
              </a:ext>
            </a:extLst>
          </p:cNvPr>
          <p:cNvSpPr/>
          <p:nvPr/>
        </p:nvSpPr>
        <p:spPr>
          <a:xfrm>
            <a:off x="1021356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Smiley Face 248">
            <a:extLst>
              <a:ext uri="{FF2B5EF4-FFF2-40B4-BE49-F238E27FC236}">
                <a16:creationId xmlns:a16="http://schemas.microsoft.com/office/drawing/2014/main" id="{546AA15B-2FA4-7E46-B68D-CD2FF4D2643B}"/>
              </a:ext>
            </a:extLst>
          </p:cNvPr>
          <p:cNvSpPr/>
          <p:nvPr/>
        </p:nvSpPr>
        <p:spPr>
          <a:xfrm>
            <a:off x="10080210" y="37792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Smiley Face 249">
            <a:extLst>
              <a:ext uri="{FF2B5EF4-FFF2-40B4-BE49-F238E27FC236}">
                <a16:creationId xmlns:a16="http://schemas.microsoft.com/office/drawing/2014/main" id="{A44D6E4E-3FFD-1747-A418-B53339458E63}"/>
              </a:ext>
            </a:extLst>
          </p:cNvPr>
          <p:cNvSpPr/>
          <p:nvPr/>
        </p:nvSpPr>
        <p:spPr>
          <a:xfrm>
            <a:off x="9286460" y="3741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Smiley Face 250">
            <a:extLst>
              <a:ext uri="{FF2B5EF4-FFF2-40B4-BE49-F238E27FC236}">
                <a16:creationId xmlns:a16="http://schemas.microsoft.com/office/drawing/2014/main" id="{C188AB74-64AF-7948-8A2E-C0EB92147619}"/>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Smiley Face 251">
            <a:extLst>
              <a:ext uri="{FF2B5EF4-FFF2-40B4-BE49-F238E27FC236}">
                <a16:creationId xmlns:a16="http://schemas.microsoft.com/office/drawing/2014/main" id="{81A42F29-33E9-3245-9374-00FE3EB64E18}"/>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Smiley Face 252">
            <a:extLst>
              <a:ext uri="{FF2B5EF4-FFF2-40B4-BE49-F238E27FC236}">
                <a16:creationId xmlns:a16="http://schemas.microsoft.com/office/drawing/2014/main" id="{31B81BB1-EAFC-CE45-AF1F-B569723192A4}"/>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Smiley Face 253">
            <a:extLst>
              <a:ext uri="{FF2B5EF4-FFF2-40B4-BE49-F238E27FC236}">
                <a16:creationId xmlns:a16="http://schemas.microsoft.com/office/drawing/2014/main" id="{892351D3-0CFE-A74B-9EFF-904BBE08FA87}"/>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Smiley Face 254">
            <a:extLst>
              <a:ext uri="{FF2B5EF4-FFF2-40B4-BE49-F238E27FC236}">
                <a16:creationId xmlns:a16="http://schemas.microsoft.com/office/drawing/2014/main" id="{B1253EC3-45F3-8D45-A648-2303AAAC8122}"/>
              </a:ext>
            </a:extLst>
          </p:cNvPr>
          <p:cNvSpPr/>
          <p:nvPr/>
        </p:nvSpPr>
        <p:spPr>
          <a:xfrm>
            <a:off x="11020010" y="421145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Smiley Face 255">
            <a:extLst>
              <a:ext uri="{FF2B5EF4-FFF2-40B4-BE49-F238E27FC236}">
                <a16:creationId xmlns:a16="http://schemas.microsoft.com/office/drawing/2014/main" id="{3F703E06-79FE-064F-93DF-2287E277096E}"/>
              </a:ext>
            </a:extLst>
          </p:cNvPr>
          <p:cNvSpPr/>
          <p:nvPr/>
        </p:nvSpPr>
        <p:spPr>
          <a:xfrm>
            <a:off x="7806910" y="5379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Smiley Face 256">
            <a:extLst>
              <a:ext uri="{FF2B5EF4-FFF2-40B4-BE49-F238E27FC236}">
                <a16:creationId xmlns:a16="http://schemas.microsoft.com/office/drawing/2014/main" id="{CAF0CAC5-1BA2-734F-A5CF-BACE2FB1D7BF}"/>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Smiley Face 257">
            <a:extLst>
              <a:ext uri="{FF2B5EF4-FFF2-40B4-BE49-F238E27FC236}">
                <a16:creationId xmlns:a16="http://schemas.microsoft.com/office/drawing/2014/main" id="{D278EF8E-6167-774E-AEFE-8C7EA7B6D3FA}"/>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Smiley Face 258">
            <a:extLst>
              <a:ext uri="{FF2B5EF4-FFF2-40B4-BE49-F238E27FC236}">
                <a16:creationId xmlns:a16="http://schemas.microsoft.com/office/drawing/2014/main" id="{CFE56E06-15D1-F946-823B-D1237394597D}"/>
              </a:ext>
            </a:extLst>
          </p:cNvPr>
          <p:cNvSpPr/>
          <p:nvPr/>
        </p:nvSpPr>
        <p:spPr>
          <a:xfrm>
            <a:off x="107660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Smiley Face 259">
            <a:extLst>
              <a:ext uri="{FF2B5EF4-FFF2-40B4-BE49-F238E27FC236}">
                <a16:creationId xmlns:a16="http://schemas.microsoft.com/office/drawing/2014/main" id="{F9F7EEA3-F758-BB49-AFF4-F6EE622FDA6F}"/>
              </a:ext>
            </a:extLst>
          </p:cNvPr>
          <p:cNvSpPr/>
          <p:nvPr/>
        </p:nvSpPr>
        <p:spPr>
          <a:xfrm>
            <a:off x="6600410" y="42177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Smiley Face 260">
            <a:extLst>
              <a:ext uri="{FF2B5EF4-FFF2-40B4-BE49-F238E27FC236}">
                <a16:creationId xmlns:a16="http://schemas.microsoft.com/office/drawing/2014/main" id="{1F07017F-8BB0-544E-811C-D3CFE8ED983F}"/>
              </a:ext>
            </a:extLst>
          </p:cNvPr>
          <p:cNvSpPr/>
          <p:nvPr/>
        </p:nvSpPr>
        <p:spPr>
          <a:xfrm>
            <a:off x="6317835" y="451545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8ECD404-AF73-9143-A59F-0704FF5CC739}"/>
              </a:ext>
            </a:extLst>
          </p:cNvPr>
          <p:cNvSpPr txBox="1"/>
          <p:nvPr/>
        </p:nvSpPr>
        <p:spPr>
          <a:xfrm>
            <a:off x="5038145" y="4443970"/>
            <a:ext cx="6921665" cy="1815882"/>
          </a:xfrm>
          <a:prstGeom prst="rect">
            <a:avLst/>
          </a:prstGeom>
          <a:solidFill>
            <a:schemeClr val="bg1"/>
          </a:solidFill>
          <a:ln w="38100">
            <a:solidFill>
              <a:schemeClr val="accent5"/>
            </a:solidFill>
          </a:ln>
        </p:spPr>
        <p:txBody>
          <a:bodyPr wrap="square" rtlCol="0">
            <a:spAutoFit/>
          </a:bodyPr>
          <a:lstStyle/>
          <a:p>
            <a:r>
              <a:rPr lang="en-US" sz="2800" dirty="0"/>
              <a:t>Over repeated random samples, the sample estimate has a distribution!</a:t>
            </a:r>
          </a:p>
          <a:p>
            <a:endParaRPr lang="en-US" sz="2800" dirty="0"/>
          </a:p>
          <a:p>
            <a:r>
              <a:rPr lang="en-US" sz="2800" dirty="0"/>
              <a:t>This is called the </a:t>
            </a:r>
            <a:r>
              <a:rPr lang="en-US" sz="2800" b="1" dirty="0">
                <a:solidFill>
                  <a:schemeClr val="accent5"/>
                </a:solidFill>
              </a:rPr>
              <a:t>Sampling Distribution</a:t>
            </a:r>
            <a:r>
              <a:rPr lang="en-US" sz="2800" b="1" dirty="0"/>
              <a:t>.</a:t>
            </a:r>
            <a:endParaRPr lang="en-US" sz="2800" dirty="0"/>
          </a:p>
        </p:txBody>
      </p:sp>
      <p:sp>
        <p:nvSpPr>
          <p:cNvPr id="262" name="Right Brace 261">
            <a:extLst>
              <a:ext uri="{FF2B5EF4-FFF2-40B4-BE49-F238E27FC236}">
                <a16:creationId xmlns:a16="http://schemas.microsoft.com/office/drawing/2014/main" id="{E5BF6B66-4BD7-2E4B-BEFF-624222129C27}"/>
              </a:ext>
            </a:extLst>
          </p:cNvPr>
          <p:cNvSpPr/>
          <p:nvPr/>
        </p:nvSpPr>
        <p:spPr>
          <a:xfrm>
            <a:off x="4350353" y="4319652"/>
            <a:ext cx="689637" cy="2101326"/>
          </a:xfrm>
          <a:prstGeom prst="rightBrace">
            <a:avLst/>
          </a:prstGeom>
          <a:ln w="38100">
            <a:solidFill>
              <a:schemeClr val="accent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18621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EAA9DCDF-312C-FD4C-A739-F36D2E4EF7C7}"/>
              </a:ext>
            </a:extLst>
          </p:cNvPr>
          <p:cNvSpPr>
            <a:spLocks noGrp="1"/>
          </p:cNvSpPr>
          <p:nvPr>
            <p:ph idx="1"/>
          </p:nvPr>
        </p:nvSpPr>
        <p:spPr>
          <a:xfrm>
            <a:off x="838200" y="1865190"/>
            <a:ext cx="10515600" cy="4311773"/>
          </a:xfrm>
        </p:spPr>
        <p:txBody>
          <a:bodyPr>
            <a:normAutofit/>
          </a:bodyPr>
          <a:lstStyle/>
          <a:p>
            <a:pPr>
              <a:lnSpc>
                <a:spcPct val="100000"/>
              </a:lnSpc>
            </a:pPr>
            <a:r>
              <a:rPr lang="en-US" dirty="0"/>
              <a:t>Mean = $36.50, but there’s </a:t>
            </a:r>
            <a:r>
              <a:rPr lang="en-US" b="1" dirty="0"/>
              <a:t>uncertainty</a:t>
            </a:r>
          </a:p>
          <a:p>
            <a:pPr marL="0" indent="0">
              <a:lnSpc>
                <a:spcPct val="100000"/>
              </a:lnSpc>
              <a:buNone/>
            </a:pPr>
            <a:endParaRPr lang="en-US" dirty="0"/>
          </a:p>
          <a:p>
            <a:pPr>
              <a:lnSpc>
                <a:spcPct val="100000"/>
              </a:lnSpc>
            </a:pPr>
            <a:r>
              <a:rPr lang="en-US" dirty="0"/>
              <a:t>Is there enough evidence to suggest that the true mean WTP is actually higher than $34.99, given that uncertainty?</a:t>
            </a:r>
            <a:br>
              <a:rPr lang="en-US" dirty="0"/>
            </a:br>
            <a:endParaRPr lang="en-US" dirty="0"/>
          </a:p>
          <a:p>
            <a:pPr>
              <a:lnSpc>
                <a:spcPct val="100000"/>
              </a:lnSpc>
            </a:pPr>
            <a:r>
              <a:rPr lang="en-US" b="1" dirty="0"/>
              <a:t>Hypothesis test: </a:t>
            </a:r>
            <a:r>
              <a:rPr lang="en-US" dirty="0"/>
              <a:t>If the </a:t>
            </a:r>
            <a:r>
              <a:rPr lang="en-US" i="1" dirty="0"/>
              <a:t>true </a:t>
            </a:r>
            <a:r>
              <a:rPr lang="en-US" dirty="0"/>
              <a:t>mean WTP were only $34.99, how likely would we be to get a </a:t>
            </a:r>
            <a:r>
              <a:rPr lang="en-US" i="1" dirty="0"/>
              <a:t>sample estimate</a:t>
            </a:r>
            <a:r>
              <a:rPr lang="en-US" dirty="0"/>
              <a:t> of $36.50, or more extreme?</a:t>
            </a:r>
          </a:p>
          <a:p>
            <a:pPr>
              <a:lnSpc>
                <a:spcPct val="100000"/>
              </a:lnSpc>
            </a:pPr>
            <a:endParaRPr lang="en-US" dirty="0"/>
          </a:p>
          <a:p>
            <a:pPr algn="ctr">
              <a:lnSpc>
                <a:spcPct val="100000"/>
              </a:lnSpc>
            </a:pPr>
            <a:endParaRPr lang="en-US" b="1" dirty="0"/>
          </a:p>
        </p:txBody>
      </p:sp>
      <p:sp>
        <p:nvSpPr>
          <p:cNvPr id="2" name="Title 1">
            <a:extLst>
              <a:ext uri="{FF2B5EF4-FFF2-40B4-BE49-F238E27FC236}">
                <a16:creationId xmlns:a16="http://schemas.microsoft.com/office/drawing/2014/main" id="{A56E1E93-BF06-1A48-BD14-C38DA2F4318D}"/>
              </a:ext>
            </a:extLst>
          </p:cNvPr>
          <p:cNvSpPr>
            <a:spLocks noGrp="1"/>
          </p:cNvSpPr>
          <p:nvPr>
            <p:ph type="title"/>
          </p:nvPr>
        </p:nvSpPr>
        <p:spPr/>
        <p:txBody>
          <a:bodyPr/>
          <a:lstStyle/>
          <a:p>
            <a:r>
              <a:rPr lang="en-US" dirty="0"/>
              <a:t>Back to Mary’s Decision</a:t>
            </a:r>
          </a:p>
        </p:txBody>
      </p:sp>
      <p:sp>
        <p:nvSpPr>
          <p:cNvPr id="7" name="TextBox 6">
            <a:extLst>
              <a:ext uri="{FF2B5EF4-FFF2-40B4-BE49-F238E27FC236}">
                <a16:creationId xmlns:a16="http://schemas.microsoft.com/office/drawing/2014/main" id="{4986F066-12E0-F049-B719-84C3648A8D70}"/>
              </a:ext>
            </a:extLst>
          </p:cNvPr>
          <p:cNvSpPr txBox="1"/>
          <p:nvPr/>
        </p:nvSpPr>
        <p:spPr>
          <a:xfrm>
            <a:off x="6015365" y="262548"/>
            <a:ext cx="4394714" cy="738664"/>
          </a:xfrm>
          <a:prstGeom prst="rect">
            <a:avLst/>
          </a:prstGeom>
          <a:noFill/>
          <a:ln>
            <a:solidFill>
              <a:schemeClr val="tx1"/>
            </a:solidFill>
          </a:ln>
        </p:spPr>
        <p:txBody>
          <a:bodyPr wrap="square" lIns="91440" tIns="91440" rIns="91440" bIns="91440" rtlCol="0">
            <a:spAutoFit/>
          </a:bodyPr>
          <a:lstStyle/>
          <a:p>
            <a:pPr>
              <a:spcBef>
                <a:spcPts val="1200"/>
              </a:spcBef>
            </a:pPr>
            <a:r>
              <a:rPr lang="en-US" i="1" dirty="0"/>
              <a:t>Her last book retailed for $34.99, but this time, she thinks it can sell for more.</a:t>
            </a:r>
          </a:p>
        </p:txBody>
      </p:sp>
      <p:pic>
        <p:nvPicPr>
          <p:cNvPr id="8" name="Picture 7">
            <a:extLst>
              <a:ext uri="{FF2B5EF4-FFF2-40B4-BE49-F238E27FC236}">
                <a16:creationId xmlns:a16="http://schemas.microsoft.com/office/drawing/2014/main" id="{507378AC-FCC1-1C4D-B80B-BFCC3070DBF6}"/>
              </a:ext>
            </a:extLst>
          </p:cNvPr>
          <p:cNvPicPr>
            <a:picLocks noChangeAspect="1"/>
          </p:cNvPicPr>
          <p:nvPr/>
        </p:nvPicPr>
        <p:blipFill rotWithShape="1">
          <a:blip r:embed="rId2"/>
          <a:srcRect l="11015" t="8883" r="46337" b="59021"/>
          <a:stretch/>
        </p:blipFill>
        <p:spPr>
          <a:xfrm>
            <a:off x="10410079" y="211184"/>
            <a:ext cx="1547580" cy="1514099"/>
          </a:xfrm>
          <a:prstGeom prst="rect">
            <a:avLst/>
          </a:prstGeom>
          <a:ln>
            <a:solidFill>
              <a:schemeClr val="tx1"/>
            </a:solidFill>
          </a:ln>
        </p:spPr>
      </p:pic>
    </p:spTree>
    <p:extLst>
      <p:ext uri="{BB962C8B-B14F-4D97-AF65-F5344CB8AC3E}">
        <p14:creationId xmlns:p14="http://schemas.microsoft.com/office/powerpoint/2010/main" val="346108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A0650-969D-AB45-8E48-913C27FEFEFE}"/>
              </a:ext>
            </a:extLst>
          </p:cNvPr>
          <p:cNvSpPr>
            <a:spLocks noGrp="1"/>
          </p:cNvSpPr>
          <p:nvPr>
            <p:ph type="title"/>
          </p:nvPr>
        </p:nvSpPr>
        <p:spPr/>
        <p:txBody>
          <a:bodyPr/>
          <a:lstStyle/>
          <a:p>
            <a:r>
              <a:rPr lang="en-US" dirty="0"/>
              <a:t>Hypothesis Testing: Four Steps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2E424BB-224C-314E-AEF3-00219BFCD9B3}"/>
                  </a:ext>
                </a:extLst>
              </p:cNvPr>
              <p:cNvSpPr>
                <a:spLocks noGrp="1"/>
              </p:cNvSpPr>
              <p:nvPr>
                <p:ph idx="1"/>
              </p:nvPr>
            </p:nvSpPr>
            <p:spPr>
              <a:xfrm>
                <a:off x="323166" y="1095992"/>
                <a:ext cx="6528758" cy="5517554"/>
              </a:xfrm>
            </p:spPr>
            <p:txBody>
              <a:bodyPr>
                <a:normAutofit fontScale="85000" lnSpcReduction="20000"/>
              </a:bodyPr>
              <a:lstStyle/>
              <a:p>
                <a:pPr marL="514350" indent="-514350">
                  <a:lnSpc>
                    <a:spcPct val="110000"/>
                  </a:lnSpc>
                  <a:spcBef>
                    <a:spcPts val="1800"/>
                  </a:spcBef>
                  <a:buFont typeface="+mj-lt"/>
                  <a:buAutoNum type="arabicPeriod"/>
                </a:pPr>
                <a:r>
                  <a:rPr lang="en-US" dirty="0"/>
                  <a:t>Formulate two hypotheses about the world:</a:t>
                </a:r>
              </a:p>
              <a:p>
                <a:pPr lvl="1">
                  <a:lnSpc>
                    <a:spcPct val="110000"/>
                  </a:lnSpc>
                  <a:spcBef>
                    <a:spcPts val="1800"/>
                  </a:spcBef>
                  <a:tabLst>
                    <a:tab pos="3652838" algn="l"/>
                  </a:tabLst>
                </a:pPr>
                <a:r>
                  <a:rPr lang="en-US" dirty="0"/>
                  <a:t>The </a:t>
                </a:r>
                <a:r>
                  <a:rPr lang="en-US" b="1" dirty="0">
                    <a:solidFill>
                      <a:schemeClr val="accent3"/>
                    </a:solidFill>
                  </a:rPr>
                  <a:t>null hypothesis</a:t>
                </a:r>
                <a:r>
                  <a:rPr lang="en-US" dirty="0">
                    <a:solidFill>
                      <a:schemeClr val="accent3"/>
                    </a:solidFill>
                  </a:rPr>
                  <a:t> </a:t>
                </a:r>
                <a:r>
                  <a:rPr lang="en-US" dirty="0"/>
                  <a:t>reflects the “status quo,” the thing you want to </a:t>
                </a:r>
                <a:r>
                  <a:rPr lang="en-US" i="1" u="sng" dirty="0"/>
                  <a:t>disprove</a:t>
                </a:r>
                <a:endParaRPr lang="en-US" i="1" dirty="0"/>
              </a:p>
              <a:p>
                <a:pPr lvl="1">
                  <a:lnSpc>
                    <a:spcPct val="110000"/>
                  </a:lnSpc>
                  <a:spcBef>
                    <a:spcPts val="1800"/>
                  </a:spcBef>
                  <a:tabLst>
                    <a:tab pos="3594100" algn="l"/>
                  </a:tabLst>
                </a:pPr>
                <a:r>
                  <a:rPr lang="en-US" dirty="0"/>
                  <a:t>The </a:t>
                </a:r>
                <a:r>
                  <a:rPr lang="en-US" b="1" dirty="0">
                    <a:solidFill>
                      <a:schemeClr val="accent5"/>
                    </a:solidFill>
                  </a:rPr>
                  <a:t>alternative hypothesis </a:t>
                </a:r>
                <a:r>
                  <a:rPr lang="en-US" dirty="0"/>
                  <a:t>reflects what you want to</a:t>
                </a:r>
                <a:r>
                  <a:rPr lang="en-US" i="1" dirty="0"/>
                  <a:t> </a:t>
                </a:r>
                <a:r>
                  <a:rPr lang="en-US" i="1" u="sng" dirty="0"/>
                  <a:t>show</a:t>
                </a:r>
                <a:r>
                  <a:rPr lang="en-US" i="1" dirty="0"/>
                  <a:t> </a:t>
                </a:r>
                <a:r>
                  <a:rPr lang="en-US" dirty="0"/>
                  <a:t>the data supports</a:t>
                </a:r>
              </a:p>
              <a:p>
                <a:pPr marL="457200" indent="-457200">
                  <a:lnSpc>
                    <a:spcPct val="110000"/>
                  </a:lnSpc>
                  <a:spcBef>
                    <a:spcPts val="1800"/>
                  </a:spcBef>
                  <a:buFont typeface="+mj-lt"/>
                  <a:buAutoNum type="arabicPeriod"/>
                </a:pPr>
                <a:r>
                  <a:rPr lang="en-US" dirty="0"/>
                  <a:t>Collect data about the hypothesis</a:t>
                </a:r>
              </a:p>
              <a:p>
                <a:pPr marL="457200" indent="-457200">
                  <a:lnSpc>
                    <a:spcPct val="110000"/>
                  </a:lnSpc>
                  <a:spcBef>
                    <a:spcPts val="1800"/>
                  </a:spcBef>
                  <a:buFont typeface="+mj-lt"/>
                  <a:buAutoNum type="arabicPeriod"/>
                </a:pPr>
                <a:r>
                  <a:rPr lang="en-US" dirty="0"/>
                  <a:t>Using a </a:t>
                </a:r>
                <a:r>
                  <a:rPr lang="en-US" b="1" dirty="0">
                    <a:solidFill>
                      <a:schemeClr val="accent2"/>
                    </a:solidFill>
                  </a:rPr>
                  <a:t>test statistic</a:t>
                </a:r>
                <a:r>
                  <a:rPr lang="en-US" dirty="0"/>
                  <a:t>, determine how likely it would be to see the data that you saw </a:t>
                </a:r>
                <a:r>
                  <a:rPr lang="en-US" i="1" u="sng" dirty="0"/>
                  <a:t>if the null hypothesis were true</a:t>
                </a:r>
                <a:r>
                  <a:rPr lang="en-US" dirty="0"/>
                  <a:t> (the </a:t>
                </a:r>
                <a:r>
                  <a:rPr lang="en-US" b="1" dirty="0">
                    <a:solidFill>
                      <a:schemeClr val="accent4"/>
                    </a:solidFill>
                  </a:rPr>
                  <a:t>p-value</a:t>
                </a:r>
                <a:r>
                  <a:rPr lang="en-US" dirty="0"/>
                  <a:t>)</a:t>
                </a:r>
              </a:p>
              <a:p>
                <a:pPr marL="514350" indent="-514350">
                  <a:lnSpc>
                    <a:spcPct val="110000"/>
                  </a:lnSpc>
                  <a:spcBef>
                    <a:spcPts val="1800"/>
                  </a:spcBef>
                  <a:buFont typeface="+mj-lt"/>
                  <a:buAutoNum type="arabicPeriod" startAt="4"/>
                </a:pPr>
                <a:r>
                  <a:rPr lang="en-US" dirty="0"/>
                  <a:t>If the probability of you seeing what you saw is less than a pre-defined </a:t>
                </a:r>
                <a:r>
                  <a:rPr lang="en-US" b="1" dirty="0">
                    <a:solidFill>
                      <a:schemeClr val="accent6"/>
                    </a:solidFill>
                  </a:rPr>
                  <a:t>significance level, </a:t>
                </a:r>
                <a14:m>
                  <m:oMath xmlns:m="http://schemas.openxmlformats.org/officeDocument/2006/math">
                    <m:r>
                      <a:rPr lang="en-US" b="1" i="1">
                        <a:solidFill>
                          <a:schemeClr val="accent6"/>
                        </a:solidFill>
                        <a:latin typeface="Cambria Math" panose="02040503050406030204" pitchFamily="18" charset="0"/>
                      </a:rPr>
                      <m:t>𝜶</m:t>
                    </m:r>
                  </m:oMath>
                </a14:m>
                <a:r>
                  <a:rPr lang="en-US" dirty="0"/>
                  <a:t>,</a:t>
                </a:r>
                <a:r>
                  <a:rPr lang="en-US" b="1" i="1" dirty="0">
                    <a:solidFill>
                      <a:schemeClr val="accent6"/>
                    </a:solidFill>
                  </a:rPr>
                  <a:t> </a:t>
                </a:r>
                <a:r>
                  <a:rPr lang="en-US" dirty="0"/>
                  <a:t>reject the null hypothesis in favor of the alternative</a:t>
                </a:r>
              </a:p>
            </p:txBody>
          </p:sp>
        </mc:Choice>
        <mc:Fallback xmlns="">
          <p:sp>
            <p:nvSpPr>
              <p:cNvPr id="3" name="Content Placeholder 2">
                <a:extLst>
                  <a:ext uri="{FF2B5EF4-FFF2-40B4-BE49-F238E27FC236}">
                    <a16:creationId xmlns:a16="http://schemas.microsoft.com/office/drawing/2014/main" id="{12E424BB-224C-314E-AEF3-00219BFCD9B3}"/>
                  </a:ext>
                </a:extLst>
              </p:cNvPr>
              <p:cNvSpPr>
                <a:spLocks noGrp="1" noRot="1" noChangeAspect="1" noMove="1" noResize="1" noEditPoints="1" noAdjustHandles="1" noChangeArrowheads="1" noChangeShapeType="1" noTextEdit="1"/>
              </p:cNvSpPr>
              <p:nvPr>
                <p:ph idx="1"/>
              </p:nvPr>
            </p:nvSpPr>
            <p:spPr>
              <a:xfrm>
                <a:off x="323166" y="1095992"/>
                <a:ext cx="6528758" cy="5517554"/>
              </a:xfrm>
              <a:blipFill>
                <a:blip r:embed="rId2"/>
                <a:stretch>
                  <a:fillRect l="-1163" t="-1376" r="-1744"/>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7FD9C9B0-1EF6-7A4A-8DA0-8DCD6DD9B582}"/>
              </a:ext>
            </a:extLst>
          </p:cNvPr>
          <p:cNvSpPr/>
          <p:nvPr/>
        </p:nvSpPr>
        <p:spPr>
          <a:xfrm>
            <a:off x="7572879" y="744888"/>
            <a:ext cx="4295955" cy="5868658"/>
          </a:xfrm>
          <a:prstGeom prst="rect">
            <a:avLst/>
          </a:prstGeom>
          <a:solidFill>
            <a:srgbClr val="82AED3">
              <a:alpha val="9804"/>
            </a:srgbClr>
          </a:solidFill>
          <a:ln>
            <a:solidFill>
              <a:schemeClr val="tx1"/>
            </a:solidFill>
          </a:ln>
        </p:spPr>
        <p:txBody>
          <a:bodyPr wrap="square">
            <a:spAutoFit/>
          </a:bodyPr>
          <a:lstStyle/>
          <a:p>
            <a:pPr algn="ctr">
              <a:lnSpc>
                <a:spcPct val="120000"/>
              </a:lnSpc>
              <a:spcBef>
                <a:spcPts val="1800"/>
              </a:spcBef>
            </a:pPr>
            <a:r>
              <a:rPr lang="en-US" sz="2400" u="sng" dirty="0"/>
              <a:t>Mary’s Decision</a:t>
            </a:r>
            <a:endParaRPr lang="en-US" sz="2400" b="1" u="sng" dirty="0">
              <a:solidFill>
                <a:schemeClr val="accent3"/>
              </a:solidFill>
            </a:endParaRPr>
          </a:p>
          <a:p>
            <a:pPr algn="ctr">
              <a:lnSpc>
                <a:spcPct val="120000"/>
              </a:lnSpc>
              <a:spcBef>
                <a:spcPts val="1800"/>
              </a:spcBef>
            </a:pPr>
            <a:r>
              <a:rPr lang="en-US" sz="2400" b="1" dirty="0">
                <a:solidFill>
                  <a:schemeClr val="accent3"/>
                </a:solidFill>
              </a:rPr>
              <a:t>H</a:t>
            </a:r>
            <a:r>
              <a:rPr lang="en-US" sz="2400" b="1" baseline="-25000" dirty="0">
                <a:solidFill>
                  <a:schemeClr val="accent3"/>
                </a:solidFill>
              </a:rPr>
              <a:t>0</a:t>
            </a:r>
            <a:r>
              <a:rPr lang="en-US" sz="2400" b="1" dirty="0">
                <a:solidFill>
                  <a:schemeClr val="accent3"/>
                </a:solidFill>
              </a:rPr>
              <a:t>: Mean WTP = $34.99</a:t>
            </a:r>
          </a:p>
          <a:p>
            <a:pPr algn="ctr">
              <a:lnSpc>
                <a:spcPct val="120000"/>
              </a:lnSpc>
              <a:spcBef>
                <a:spcPts val="1800"/>
              </a:spcBef>
            </a:pPr>
            <a:r>
              <a:rPr lang="en-US" sz="2400" b="1" dirty="0">
                <a:solidFill>
                  <a:schemeClr val="accent5"/>
                </a:solidFill>
              </a:rPr>
              <a:t>H</a:t>
            </a:r>
            <a:r>
              <a:rPr lang="en-US" sz="2400" b="1" baseline="-25000" dirty="0">
                <a:solidFill>
                  <a:schemeClr val="accent5"/>
                </a:solidFill>
              </a:rPr>
              <a:t>1</a:t>
            </a:r>
            <a:r>
              <a:rPr lang="en-US" sz="2400" b="1" dirty="0">
                <a:solidFill>
                  <a:schemeClr val="accent5"/>
                </a:solidFill>
              </a:rPr>
              <a:t>: Mean WTP &gt; $34.99 </a:t>
            </a:r>
            <a:endParaRPr lang="en-US" sz="2400" dirty="0"/>
          </a:p>
          <a:p>
            <a:pPr algn="ctr">
              <a:lnSpc>
                <a:spcPct val="120000"/>
              </a:lnSpc>
              <a:spcBef>
                <a:spcPts val="1800"/>
              </a:spcBef>
            </a:pPr>
            <a:r>
              <a:rPr lang="en-US" sz="2400" dirty="0"/>
              <a:t>Mean </a:t>
            </a:r>
            <a:r>
              <a:rPr lang="en-US" sz="2400" dirty="0">
                <a:sym typeface="Wingdings" pitchFamily="2" charset="2"/>
              </a:rPr>
              <a:t> t-test</a:t>
            </a:r>
          </a:p>
          <a:p>
            <a:pPr algn="ctr">
              <a:lnSpc>
                <a:spcPct val="120000"/>
              </a:lnSpc>
              <a:spcBef>
                <a:spcPts val="1800"/>
              </a:spcBef>
            </a:pPr>
            <a:r>
              <a:rPr lang="en-US" sz="2400" dirty="0"/>
              <a:t>$36.50 </a:t>
            </a:r>
            <a:r>
              <a:rPr lang="en-US" sz="2400" dirty="0">
                <a:sym typeface="Wingdings" pitchFamily="2" charset="2"/>
              </a:rPr>
              <a:t> </a:t>
            </a:r>
            <a:r>
              <a:rPr lang="en-US" sz="2400" b="1" dirty="0">
                <a:solidFill>
                  <a:schemeClr val="accent2"/>
                </a:solidFill>
                <a:sym typeface="Wingdings" pitchFamily="2" charset="2"/>
              </a:rPr>
              <a:t>t</a:t>
            </a:r>
            <a:r>
              <a:rPr lang="en-US" sz="2400" b="1" dirty="0">
                <a:solidFill>
                  <a:schemeClr val="accent2"/>
                </a:solidFill>
              </a:rPr>
              <a:t> = 0.75</a:t>
            </a:r>
          </a:p>
          <a:p>
            <a:pPr algn="ctr">
              <a:lnSpc>
                <a:spcPct val="120000"/>
              </a:lnSpc>
              <a:spcBef>
                <a:spcPts val="1800"/>
              </a:spcBef>
            </a:pPr>
            <a:r>
              <a:rPr lang="en-US" sz="2400" dirty="0"/>
              <a:t>If H</a:t>
            </a:r>
            <a:r>
              <a:rPr lang="en-US" sz="2400" baseline="-25000" dirty="0"/>
              <a:t>0 </a:t>
            </a:r>
            <a:r>
              <a:rPr lang="en-US" sz="2400" dirty="0"/>
              <a:t>true, then the probability of seeing $36.50 (t = 0.75) is</a:t>
            </a:r>
            <a:r>
              <a:rPr lang="en-US" sz="2400" b="1" dirty="0">
                <a:solidFill>
                  <a:schemeClr val="accent4"/>
                </a:solidFill>
              </a:rPr>
              <a:t> P = 0.22</a:t>
            </a:r>
          </a:p>
          <a:p>
            <a:pPr algn="ctr">
              <a:lnSpc>
                <a:spcPct val="120000"/>
              </a:lnSpc>
              <a:spcBef>
                <a:spcPts val="1800"/>
              </a:spcBef>
            </a:pPr>
            <a:r>
              <a:rPr lang="en-US" sz="2400" b="1" dirty="0">
                <a:solidFill>
                  <a:schemeClr val="accent6"/>
                </a:solidFill>
              </a:rPr>
              <a:t>0.22 &gt; 0.05 </a:t>
            </a:r>
            <a:br>
              <a:rPr lang="en-US" sz="2400" b="1" dirty="0">
                <a:solidFill>
                  <a:schemeClr val="accent6"/>
                </a:solidFill>
              </a:rPr>
            </a:br>
            <a:r>
              <a:rPr lang="en-US" sz="2400" b="1" dirty="0">
                <a:sym typeface="Wingdings" pitchFamily="2" charset="2"/>
              </a:rPr>
              <a:t> Cannot Reject </a:t>
            </a:r>
            <a:r>
              <a:rPr lang="en-US" sz="2400" b="1" dirty="0"/>
              <a:t>H</a:t>
            </a:r>
            <a:r>
              <a:rPr lang="en-US" sz="2400" b="1" baseline="-25000" dirty="0"/>
              <a:t>0</a:t>
            </a:r>
            <a:endParaRPr lang="en-US" sz="2400" b="1" dirty="0"/>
          </a:p>
        </p:txBody>
      </p:sp>
    </p:spTree>
    <p:extLst>
      <p:ext uri="{BB962C8B-B14F-4D97-AF65-F5344CB8AC3E}">
        <p14:creationId xmlns:p14="http://schemas.microsoft.com/office/powerpoint/2010/main" val="810362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0959E-C984-FB45-A642-F49979881B0B}"/>
              </a:ext>
            </a:extLst>
          </p:cNvPr>
          <p:cNvSpPr>
            <a:spLocks noGrp="1"/>
          </p:cNvSpPr>
          <p:nvPr>
            <p:ph type="title"/>
          </p:nvPr>
        </p:nvSpPr>
        <p:spPr/>
        <p:txBody>
          <a:bodyPr/>
          <a:lstStyle/>
          <a:p>
            <a:r>
              <a:rPr lang="en-US" dirty="0"/>
              <a:t>What Can You Conclude: Some Caveats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5EB55E-DCB4-1242-BFFF-977D6EEB298B}"/>
                  </a:ext>
                </a:extLst>
              </p:cNvPr>
              <p:cNvSpPr>
                <a:spLocks noGrp="1"/>
              </p:cNvSpPr>
              <p:nvPr>
                <p:ph idx="1"/>
              </p:nvPr>
            </p:nvSpPr>
            <p:spPr>
              <a:xfrm>
                <a:off x="838200" y="1193800"/>
                <a:ext cx="10515600" cy="4775679"/>
              </a:xfrm>
            </p:spPr>
            <p:txBody>
              <a:bodyPr anchor="ctr"/>
              <a:lstStyle/>
              <a:p>
                <a:pPr marL="514350" indent="-514350">
                  <a:spcBef>
                    <a:spcPts val="3400"/>
                  </a:spcBef>
                  <a:buFont typeface="+mj-lt"/>
                  <a:buAutoNum type="arabicPeriod"/>
                </a:pPr>
                <a:r>
                  <a:rPr lang="en-US" dirty="0"/>
                  <a:t>You can </a:t>
                </a:r>
                <a:r>
                  <a:rPr lang="en-US" b="1" dirty="0"/>
                  <a:t>never </a:t>
                </a:r>
                <a:r>
                  <a:rPr lang="en-US" dirty="0"/>
                  <a:t>prove the null hypothesis is true; only reject that it’s true (“not enough evidence to reject…”)</a:t>
                </a:r>
                <a:br>
                  <a:rPr lang="en-US" dirty="0"/>
                </a:br>
                <a:endParaRPr lang="en-US" dirty="0"/>
              </a:p>
              <a:p>
                <a:pPr marL="514350" indent="-514350">
                  <a:spcBef>
                    <a:spcPts val="3400"/>
                  </a:spcBef>
                  <a:buFont typeface="+mj-lt"/>
                  <a:buAutoNum type="arabicPeriod"/>
                </a:pPr>
                <a:r>
                  <a:rPr lang="en-US" dirty="0"/>
                  <a:t>Big </a:t>
                </a:r>
                <a14:m>
                  <m:oMath xmlns:m="http://schemas.openxmlformats.org/officeDocument/2006/math">
                    <m:r>
                      <a:rPr lang="en-US" b="0" i="1" smtClean="0">
                        <a:latin typeface="Cambria Math" panose="02040503050406030204" pitchFamily="18" charset="0"/>
                      </a:rPr>
                      <m:t>𝑛</m:t>
                    </m:r>
                  </m:oMath>
                </a14:m>
                <a:r>
                  <a:rPr lang="en-US" dirty="0"/>
                  <a:t>: with big sample sizes, it’s easy to find 0.05 significance</a:t>
                </a:r>
                <a:br>
                  <a:rPr lang="en-US" dirty="0"/>
                </a:br>
                <a:endParaRPr lang="en-US" dirty="0"/>
              </a:p>
              <a:p>
                <a:pPr marL="514350" indent="-514350">
                  <a:spcBef>
                    <a:spcPts val="3400"/>
                  </a:spcBef>
                  <a:buFont typeface="+mj-lt"/>
                  <a:buAutoNum type="arabicPeriod"/>
                </a:pPr>
                <a:r>
                  <a:rPr lang="en-US" dirty="0"/>
                  <a:t>Statistical significance does not always mean managerial relevance</a:t>
                </a:r>
              </a:p>
            </p:txBody>
          </p:sp>
        </mc:Choice>
        <mc:Fallback xmlns="">
          <p:sp>
            <p:nvSpPr>
              <p:cNvPr id="3" name="Content Placeholder 2">
                <a:extLst>
                  <a:ext uri="{FF2B5EF4-FFF2-40B4-BE49-F238E27FC236}">
                    <a16:creationId xmlns:a16="http://schemas.microsoft.com/office/drawing/2014/main" id="{A45EB55E-DCB4-1242-BFFF-977D6EEB298B}"/>
                  </a:ext>
                </a:extLst>
              </p:cNvPr>
              <p:cNvSpPr>
                <a:spLocks noGrp="1" noRot="1" noChangeAspect="1" noMove="1" noResize="1" noEditPoints="1" noAdjustHandles="1" noChangeArrowheads="1" noChangeShapeType="1" noTextEdit="1"/>
              </p:cNvSpPr>
              <p:nvPr>
                <p:ph idx="1"/>
              </p:nvPr>
            </p:nvSpPr>
            <p:spPr>
              <a:xfrm>
                <a:off x="838200" y="1193800"/>
                <a:ext cx="10515600" cy="4775679"/>
              </a:xfrm>
              <a:blipFill>
                <a:blip r:embed="rId2"/>
                <a:stretch>
                  <a:fillRect l="-965"/>
                </a:stretch>
              </a:blipFill>
            </p:spPr>
            <p:txBody>
              <a:bodyPr/>
              <a:lstStyle/>
              <a:p>
                <a:r>
                  <a:rPr lang="en-US">
                    <a:noFill/>
                  </a:rPr>
                  <a:t> </a:t>
                </a:r>
              </a:p>
            </p:txBody>
          </p:sp>
        </mc:Fallback>
      </mc:AlternateContent>
    </p:spTree>
    <p:extLst>
      <p:ext uri="{BB962C8B-B14F-4D97-AF65-F5344CB8AC3E}">
        <p14:creationId xmlns:p14="http://schemas.microsoft.com/office/powerpoint/2010/main" val="408017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111C3-EDF9-C349-A81C-D43C7178C2DD}"/>
              </a:ext>
            </a:extLst>
          </p:cNvPr>
          <p:cNvSpPr>
            <a:spLocks noGrp="1"/>
          </p:cNvSpPr>
          <p:nvPr>
            <p:ph type="title"/>
          </p:nvPr>
        </p:nvSpPr>
        <p:spPr/>
        <p:txBody>
          <a:bodyPr/>
          <a:lstStyle/>
          <a:p>
            <a:r>
              <a:rPr lang="en-US" dirty="0"/>
              <a:t>Hypothesis-driven Thinking: Target vs. Walmart</a:t>
            </a:r>
          </a:p>
        </p:txBody>
      </p:sp>
      <p:grpSp>
        <p:nvGrpSpPr>
          <p:cNvPr id="16" name="Group 15">
            <a:extLst>
              <a:ext uri="{FF2B5EF4-FFF2-40B4-BE49-F238E27FC236}">
                <a16:creationId xmlns:a16="http://schemas.microsoft.com/office/drawing/2014/main" id="{852C3F6C-5A4C-5341-89FE-A0810625051A}"/>
              </a:ext>
            </a:extLst>
          </p:cNvPr>
          <p:cNvGrpSpPr/>
          <p:nvPr/>
        </p:nvGrpSpPr>
        <p:grpSpPr>
          <a:xfrm>
            <a:off x="629174" y="1271590"/>
            <a:ext cx="3642328" cy="3219131"/>
            <a:chOff x="629174" y="1373190"/>
            <a:chExt cx="3642328" cy="3219131"/>
          </a:xfrm>
          <a:effectLst>
            <a:outerShdw blurRad="50800" dist="38100" dir="2700000" algn="tl" rotWithShape="0">
              <a:prstClr val="black">
                <a:alpha val="40000"/>
              </a:prstClr>
            </a:outerShdw>
          </a:effectLst>
        </p:grpSpPr>
        <p:pic>
          <p:nvPicPr>
            <p:cNvPr id="5" name="Picture 4">
              <a:extLst>
                <a:ext uri="{FF2B5EF4-FFF2-40B4-BE49-F238E27FC236}">
                  <a16:creationId xmlns:a16="http://schemas.microsoft.com/office/drawing/2014/main" id="{D6D2BE7D-A1C6-6342-94EA-9074D920964B}"/>
                </a:ext>
              </a:extLst>
            </p:cNvPr>
            <p:cNvPicPr>
              <a:picLocks noChangeAspect="1"/>
            </p:cNvPicPr>
            <p:nvPr/>
          </p:nvPicPr>
          <p:blipFill>
            <a:blip r:embed="rId2"/>
            <a:stretch>
              <a:fillRect/>
            </a:stretch>
          </p:blipFill>
          <p:spPr>
            <a:xfrm>
              <a:off x="629174" y="1373190"/>
              <a:ext cx="1931476" cy="3215166"/>
            </a:xfrm>
            <a:prstGeom prst="rect">
              <a:avLst/>
            </a:prstGeom>
            <a:ln w="76200">
              <a:solidFill>
                <a:srgbClr val="CD0000"/>
              </a:solidFill>
              <a:miter lim="800000"/>
            </a:ln>
          </p:spPr>
        </p:pic>
        <p:pic>
          <p:nvPicPr>
            <p:cNvPr id="7" name="Picture 6">
              <a:extLst>
                <a:ext uri="{FF2B5EF4-FFF2-40B4-BE49-F238E27FC236}">
                  <a16:creationId xmlns:a16="http://schemas.microsoft.com/office/drawing/2014/main" id="{220718EE-551F-BB44-A1D5-CFC8638350D7}"/>
                </a:ext>
              </a:extLst>
            </p:cNvPr>
            <p:cNvPicPr>
              <a:picLocks noChangeAspect="1"/>
            </p:cNvPicPr>
            <p:nvPr/>
          </p:nvPicPr>
          <p:blipFill>
            <a:blip r:embed="rId3"/>
            <a:stretch>
              <a:fillRect/>
            </a:stretch>
          </p:blipFill>
          <p:spPr>
            <a:xfrm>
              <a:off x="2726770" y="1373190"/>
              <a:ext cx="1544732" cy="3219131"/>
            </a:xfrm>
            <a:prstGeom prst="rect">
              <a:avLst/>
            </a:prstGeom>
            <a:ln w="76200">
              <a:solidFill>
                <a:srgbClr val="041C40"/>
              </a:solidFill>
              <a:miter lim="800000"/>
            </a:ln>
          </p:spPr>
        </p:pic>
      </p:grpSp>
      <p:grpSp>
        <p:nvGrpSpPr>
          <p:cNvPr id="17" name="Group 16">
            <a:extLst>
              <a:ext uri="{FF2B5EF4-FFF2-40B4-BE49-F238E27FC236}">
                <a16:creationId xmlns:a16="http://schemas.microsoft.com/office/drawing/2014/main" id="{92BDF3D8-77CA-B44D-ACE6-DB9B49C24261}"/>
              </a:ext>
            </a:extLst>
          </p:cNvPr>
          <p:cNvGrpSpPr/>
          <p:nvPr/>
        </p:nvGrpSpPr>
        <p:grpSpPr>
          <a:xfrm>
            <a:off x="7448084" y="1456450"/>
            <a:ext cx="4165207" cy="3215167"/>
            <a:chOff x="7448084" y="1781570"/>
            <a:chExt cx="4165207" cy="3215167"/>
          </a:xfrm>
          <a:effectLst>
            <a:outerShdw blurRad="50800" dist="38100" dir="2700000" algn="tl" rotWithShape="0">
              <a:prstClr val="black">
                <a:alpha val="40000"/>
              </a:prstClr>
            </a:outerShdw>
          </a:effectLst>
        </p:grpSpPr>
        <p:pic>
          <p:nvPicPr>
            <p:cNvPr id="13" name="Picture 12">
              <a:extLst>
                <a:ext uri="{FF2B5EF4-FFF2-40B4-BE49-F238E27FC236}">
                  <a16:creationId xmlns:a16="http://schemas.microsoft.com/office/drawing/2014/main" id="{980AEBA7-EB65-CB49-A0E5-59B514023AF7}"/>
                </a:ext>
              </a:extLst>
            </p:cNvPr>
            <p:cNvPicPr>
              <a:picLocks noChangeAspect="1"/>
            </p:cNvPicPr>
            <p:nvPr/>
          </p:nvPicPr>
          <p:blipFill rotWithShape="1">
            <a:blip r:embed="rId4"/>
            <a:srcRect b="19125"/>
            <a:stretch/>
          </p:blipFill>
          <p:spPr>
            <a:xfrm>
              <a:off x="9762263" y="1781570"/>
              <a:ext cx="1851028" cy="3210765"/>
            </a:xfrm>
            <a:prstGeom prst="rect">
              <a:avLst/>
            </a:prstGeom>
            <a:ln w="76200">
              <a:solidFill>
                <a:srgbClr val="041C40"/>
              </a:solidFill>
              <a:miter lim="800000"/>
            </a:ln>
          </p:spPr>
        </p:pic>
        <p:pic>
          <p:nvPicPr>
            <p:cNvPr id="15" name="Picture 14">
              <a:extLst>
                <a:ext uri="{FF2B5EF4-FFF2-40B4-BE49-F238E27FC236}">
                  <a16:creationId xmlns:a16="http://schemas.microsoft.com/office/drawing/2014/main" id="{54828E5C-EFF5-C248-8619-C740E6159521}"/>
                </a:ext>
              </a:extLst>
            </p:cNvPr>
            <p:cNvPicPr>
              <a:picLocks noChangeAspect="1"/>
            </p:cNvPicPr>
            <p:nvPr/>
          </p:nvPicPr>
          <p:blipFill rotWithShape="1">
            <a:blip r:embed="rId5"/>
            <a:srcRect b="15227"/>
            <a:stretch/>
          </p:blipFill>
          <p:spPr>
            <a:xfrm>
              <a:off x="7448084" y="1781570"/>
              <a:ext cx="2150500" cy="3215167"/>
            </a:xfrm>
            <a:prstGeom prst="rect">
              <a:avLst/>
            </a:prstGeom>
            <a:ln w="76200">
              <a:solidFill>
                <a:srgbClr val="CD0000"/>
              </a:solidFill>
              <a:miter lim="800000"/>
            </a:ln>
          </p:spPr>
        </p:pic>
      </p:grpSp>
      <p:grpSp>
        <p:nvGrpSpPr>
          <p:cNvPr id="18" name="Group 17">
            <a:extLst>
              <a:ext uri="{FF2B5EF4-FFF2-40B4-BE49-F238E27FC236}">
                <a16:creationId xmlns:a16="http://schemas.microsoft.com/office/drawing/2014/main" id="{EAF8B203-156F-4F4D-92E6-69D3D1196D2E}"/>
              </a:ext>
            </a:extLst>
          </p:cNvPr>
          <p:cNvGrpSpPr/>
          <p:nvPr/>
        </p:nvGrpSpPr>
        <p:grpSpPr>
          <a:xfrm>
            <a:off x="3834121" y="1819372"/>
            <a:ext cx="4245884" cy="3666295"/>
            <a:chOff x="3834121" y="2347692"/>
            <a:chExt cx="4245884" cy="3666295"/>
          </a:xfrm>
          <a:effectLst>
            <a:outerShdw blurRad="50800" dist="38100" dir="2700000" algn="tl" rotWithShape="0">
              <a:prstClr val="black">
                <a:alpha val="40000"/>
              </a:prstClr>
            </a:outerShdw>
          </a:effectLst>
        </p:grpSpPr>
        <p:pic>
          <p:nvPicPr>
            <p:cNvPr id="9" name="Picture 8">
              <a:extLst>
                <a:ext uri="{FF2B5EF4-FFF2-40B4-BE49-F238E27FC236}">
                  <a16:creationId xmlns:a16="http://schemas.microsoft.com/office/drawing/2014/main" id="{E034B1CF-7362-3D41-AA94-B0B9BBF53545}"/>
                </a:ext>
              </a:extLst>
            </p:cNvPr>
            <p:cNvPicPr>
              <a:picLocks noChangeAspect="1"/>
            </p:cNvPicPr>
            <p:nvPr/>
          </p:nvPicPr>
          <p:blipFill>
            <a:blip r:embed="rId6"/>
            <a:stretch>
              <a:fillRect/>
            </a:stretch>
          </p:blipFill>
          <p:spPr>
            <a:xfrm>
              <a:off x="6096000" y="2347692"/>
              <a:ext cx="1984005" cy="3666295"/>
            </a:xfrm>
            <a:prstGeom prst="rect">
              <a:avLst/>
            </a:prstGeom>
            <a:ln w="76200">
              <a:solidFill>
                <a:srgbClr val="041C40"/>
              </a:solidFill>
              <a:miter lim="800000"/>
            </a:ln>
          </p:spPr>
        </p:pic>
        <p:pic>
          <p:nvPicPr>
            <p:cNvPr id="11" name="Picture 10">
              <a:extLst>
                <a:ext uri="{FF2B5EF4-FFF2-40B4-BE49-F238E27FC236}">
                  <a16:creationId xmlns:a16="http://schemas.microsoft.com/office/drawing/2014/main" id="{DCFB4907-1C34-CD4B-BA6B-CDF4B774CB0F}"/>
                </a:ext>
              </a:extLst>
            </p:cNvPr>
            <p:cNvPicPr>
              <a:picLocks noChangeAspect="1"/>
            </p:cNvPicPr>
            <p:nvPr/>
          </p:nvPicPr>
          <p:blipFill>
            <a:blip r:embed="rId7"/>
            <a:stretch>
              <a:fillRect/>
            </a:stretch>
          </p:blipFill>
          <p:spPr>
            <a:xfrm>
              <a:off x="3834121" y="2347692"/>
              <a:ext cx="2101492" cy="3666295"/>
            </a:xfrm>
            <a:prstGeom prst="rect">
              <a:avLst/>
            </a:prstGeom>
            <a:ln w="76200">
              <a:solidFill>
                <a:srgbClr val="CD0000"/>
              </a:solidFill>
              <a:miter lim="800000"/>
            </a:ln>
          </p:spPr>
        </p:pic>
      </p:grpSp>
      <p:sp>
        <p:nvSpPr>
          <p:cNvPr id="19" name="TextBox 18">
            <a:extLst>
              <a:ext uri="{FF2B5EF4-FFF2-40B4-BE49-F238E27FC236}">
                <a16:creationId xmlns:a16="http://schemas.microsoft.com/office/drawing/2014/main" id="{809DA057-387B-9B48-A07F-3610A06F9AA7}"/>
              </a:ext>
            </a:extLst>
          </p:cNvPr>
          <p:cNvSpPr txBox="1"/>
          <p:nvPr/>
        </p:nvSpPr>
        <p:spPr>
          <a:xfrm>
            <a:off x="0" y="5850570"/>
            <a:ext cx="12192000" cy="523220"/>
          </a:xfrm>
          <a:prstGeom prst="rect">
            <a:avLst/>
          </a:prstGeom>
          <a:solidFill>
            <a:srgbClr val="FFFFFF">
              <a:alpha val="94902"/>
            </a:srgbClr>
          </a:solidFill>
        </p:spPr>
        <p:txBody>
          <a:bodyPr wrap="square" rtlCol="0">
            <a:spAutoFit/>
          </a:bodyPr>
          <a:lstStyle/>
          <a:p>
            <a:pPr algn="ctr"/>
            <a:r>
              <a:rPr lang="en-US" sz="2800" i="1" dirty="0"/>
              <a:t>Why do people perceive Walmart as lower-priced than Target?</a:t>
            </a:r>
          </a:p>
        </p:txBody>
      </p:sp>
    </p:spTree>
    <p:extLst>
      <p:ext uri="{BB962C8B-B14F-4D97-AF65-F5344CB8AC3E}">
        <p14:creationId xmlns:p14="http://schemas.microsoft.com/office/powerpoint/2010/main" val="2627774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B6916-E0AC-B94A-A08F-46037735D65F}"/>
              </a:ext>
            </a:extLst>
          </p:cNvPr>
          <p:cNvSpPr>
            <a:spLocks noGrp="1"/>
          </p:cNvSpPr>
          <p:nvPr>
            <p:ph type="title"/>
          </p:nvPr>
        </p:nvSpPr>
        <p:spPr>
          <a:xfrm>
            <a:off x="831850" y="136525"/>
            <a:ext cx="10515600" cy="6505815"/>
          </a:xfrm>
        </p:spPr>
        <p:txBody>
          <a:bodyPr/>
          <a:lstStyle/>
          <a:p>
            <a:pPr marL="12700"/>
            <a:r>
              <a:rPr lang="en-US" dirty="0"/>
              <a:t>Testing Means</a:t>
            </a:r>
          </a:p>
        </p:txBody>
      </p:sp>
    </p:spTree>
    <p:extLst>
      <p:ext uri="{BB962C8B-B14F-4D97-AF65-F5344CB8AC3E}">
        <p14:creationId xmlns:p14="http://schemas.microsoft.com/office/powerpoint/2010/main" val="17410317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A0DB1-0395-AC4F-8E31-679C82C564EA}"/>
              </a:ext>
            </a:extLst>
          </p:cNvPr>
          <p:cNvSpPr>
            <a:spLocks noGrp="1"/>
          </p:cNvSpPr>
          <p:nvPr>
            <p:ph type="title"/>
          </p:nvPr>
        </p:nvSpPr>
        <p:spPr/>
        <p:txBody>
          <a:bodyPr/>
          <a:lstStyle/>
          <a:p>
            <a:r>
              <a:rPr lang="en-US" dirty="0"/>
              <a:t>Announcements</a:t>
            </a:r>
          </a:p>
        </p:txBody>
      </p:sp>
      <p:sp>
        <p:nvSpPr>
          <p:cNvPr id="3" name="Content Placeholder 2">
            <a:extLst>
              <a:ext uri="{FF2B5EF4-FFF2-40B4-BE49-F238E27FC236}">
                <a16:creationId xmlns:a16="http://schemas.microsoft.com/office/drawing/2014/main" id="{BF0693C1-7F7A-5441-9A32-6402EA179FE6}"/>
              </a:ext>
            </a:extLst>
          </p:cNvPr>
          <p:cNvSpPr>
            <a:spLocks noGrp="1"/>
          </p:cNvSpPr>
          <p:nvPr>
            <p:ph idx="1"/>
          </p:nvPr>
        </p:nvSpPr>
        <p:spPr>
          <a:xfrm>
            <a:off x="838200" y="1725283"/>
            <a:ext cx="10515600" cy="4244646"/>
          </a:xfrm>
        </p:spPr>
        <p:txBody>
          <a:bodyPr/>
          <a:lstStyle/>
          <a:p>
            <a:pPr>
              <a:lnSpc>
                <a:spcPct val="100000"/>
              </a:lnSpc>
            </a:pPr>
            <a:r>
              <a:rPr lang="en-US" dirty="0"/>
              <a:t>TA-led R Review Session: Monday, February 17th, starting at 5PM, in JMHH F85</a:t>
            </a:r>
            <a:br>
              <a:rPr lang="en-US" dirty="0"/>
            </a:br>
            <a:endParaRPr lang="en-US" dirty="0"/>
          </a:p>
          <a:p>
            <a:pPr>
              <a:lnSpc>
                <a:spcPct val="100000"/>
              </a:lnSpc>
            </a:pPr>
            <a:r>
              <a:rPr lang="en-US" dirty="0"/>
              <a:t>DUA on Canvas</a:t>
            </a:r>
            <a:br>
              <a:rPr lang="en-US" dirty="0"/>
            </a:br>
            <a:endParaRPr lang="en-US" dirty="0"/>
          </a:p>
          <a:p>
            <a:pPr>
              <a:lnSpc>
                <a:spcPct val="100000"/>
              </a:lnSpc>
            </a:pPr>
            <a:r>
              <a:rPr lang="en-US" dirty="0"/>
              <a:t>Assignment 1 groups due by Friday</a:t>
            </a:r>
          </a:p>
          <a:p>
            <a:pPr>
              <a:lnSpc>
                <a:spcPct val="100000"/>
              </a:lnSpc>
            </a:pPr>
            <a:endParaRPr lang="en-US" dirty="0"/>
          </a:p>
          <a:p>
            <a:pPr>
              <a:lnSpc>
                <a:spcPct val="100000"/>
              </a:lnSpc>
            </a:pPr>
            <a:r>
              <a:rPr lang="en-US" dirty="0"/>
              <a:t>Optimizely reading now OPTIONAL, will discuss tomorrow</a:t>
            </a:r>
          </a:p>
        </p:txBody>
      </p:sp>
      <p:sp>
        <p:nvSpPr>
          <p:cNvPr id="4" name="Text Placeholder 3">
            <a:extLst>
              <a:ext uri="{FF2B5EF4-FFF2-40B4-BE49-F238E27FC236}">
                <a16:creationId xmlns:a16="http://schemas.microsoft.com/office/drawing/2014/main" id="{29863BB4-C7AE-0C48-9F32-E6DDF52CA8D8}"/>
              </a:ext>
            </a:extLst>
          </p:cNvPr>
          <p:cNvSpPr txBox="1">
            <a:spLocks/>
          </p:cNvSpPr>
          <p:nvPr/>
        </p:nvSpPr>
        <p:spPr>
          <a:xfrm>
            <a:off x="8748215" y="154637"/>
            <a:ext cx="3278468" cy="1155548"/>
          </a:xfrm>
          <a:prstGeom prst="rect">
            <a:avLst/>
          </a:prstGeom>
        </p:spPr>
        <p:style>
          <a:lnRef idx="2">
            <a:schemeClr val="dk1"/>
          </a:lnRef>
          <a:fillRef idx="1">
            <a:schemeClr val="lt1"/>
          </a:fillRef>
          <a:effectRef idx="0">
            <a:schemeClr val="dk1"/>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2200" dirty="0"/>
              <a:t>If you came in late:</a:t>
            </a:r>
          </a:p>
          <a:p>
            <a:pPr marL="0" indent="0" algn="ctr">
              <a:lnSpc>
                <a:spcPct val="100000"/>
              </a:lnSpc>
              <a:spcBef>
                <a:spcPts val="0"/>
              </a:spcBef>
              <a:buFont typeface="Arial" panose="020B0604020202020204" pitchFamily="34" charset="0"/>
              <a:buNone/>
            </a:pPr>
            <a:r>
              <a:rPr lang="en-US" sz="2200" u="sng" dirty="0" err="1">
                <a:solidFill>
                  <a:schemeClr val="accent2"/>
                </a:solidFill>
              </a:rPr>
              <a:t>pollev.com</a:t>
            </a:r>
            <a:r>
              <a:rPr lang="en-US" sz="2200" u="sng" dirty="0">
                <a:solidFill>
                  <a:schemeClr val="accent2"/>
                </a:solidFill>
              </a:rPr>
              <a:t>/ryandew580</a:t>
            </a:r>
          </a:p>
          <a:p>
            <a:pPr marL="0" indent="0" algn="ctr">
              <a:lnSpc>
                <a:spcPct val="100000"/>
              </a:lnSpc>
              <a:spcBef>
                <a:spcPts val="0"/>
              </a:spcBef>
              <a:buNone/>
            </a:pPr>
            <a:r>
              <a:rPr lang="en-US" sz="2200" dirty="0"/>
              <a:t>Code: </a:t>
            </a:r>
            <a:r>
              <a:rPr lang="en-US" sz="2200" b="1" dirty="0">
                <a:solidFill>
                  <a:schemeClr val="accent3"/>
                </a:solidFill>
              </a:rPr>
              <a:t>rain</a:t>
            </a:r>
          </a:p>
        </p:txBody>
      </p:sp>
    </p:spTree>
    <p:extLst>
      <p:ext uri="{BB962C8B-B14F-4D97-AF65-F5344CB8AC3E}">
        <p14:creationId xmlns:p14="http://schemas.microsoft.com/office/powerpoint/2010/main" val="2260396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7EB4-F79E-5B46-A341-D9365DFED2D6}"/>
              </a:ext>
            </a:extLst>
          </p:cNvPr>
          <p:cNvSpPr>
            <a:spLocks noGrp="1"/>
          </p:cNvSpPr>
          <p:nvPr>
            <p:ph type="title"/>
          </p:nvPr>
        </p:nvSpPr>
        <p:spPr/>
        <p:txBody>
          <a:bodyPr/>
          <a:lstStyle/>
          <a:p>
            <a:r>
              <a:rPr lang="en-US" dirty="0"/>
              <a:t>Test for Means: t-test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7437E40-AAEE-E349-A1CE-65CF6FD56E3D}"/>
                  </a:ext>
                </a:extLst>
              </p:cNvPr>
              <p:cNvSpPr>
                <a:spLocks noGrp="1"/>
              </p:cNvSpPr>
              <p:nvPr>
                <p:ph idx="1"/>
              </p:nvPr>
            </p:nvSpPr>
            <p:spPr>
              <a:xfrm>
                <a:off x="424803" y="1183163"/>
                <a:ext cx="5904899" cy="5422354"/>
              </a:xfrm>
            </p:spPr>
            <p:txBody>
              <a:bodyPr>
                <a:normAutofit fontScale="92500"/>
              </a:bodyPr>
              <a:lstStyle/>
              <a:p>
                <a:r>
                  <a:rPr lang="en-US" sz="2400" b="1" dirty="0"/>
                  <a:t>Null hypothesis: </a:t>
                </a:r>
                <a:r>
                  <a:rPr lang="en-US" sz="2400" dirty="0"/>
                  <a:t>the true mean equals</a:t>
                </a:r>
                <a:r>
                  <a:rPr lang="en-US" sz="2400" dirty="0">
                    <a:solidFill>
                      <a:schemeClr val="tx1"/>
                    </a:solidFill>
                  </a:rPr>
                  <a:t> </a:t>
                </a:r>
                <a14:m>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0</m:t>
                        </m:r>
                      </m:sub>
                    </m:sSub>
                  </m:oMath>
                </a14:m>
                <a:r>
                  <a:rPr lang="en-US" sz="2400" dirty="0">
                    <a:solidFill>
                      <a:schemeClr val="tx1"/>
                    </a:solidFill>
                  </a:rPr>
                  <a:t>:</a:t>
                </a:r>
              </a:p>
              <a:p>
                <a:pPr marL="457200" lvl="1" indent="0" algn="ctr">
                  <a:buNone/>
                </a:pPr>
                <a14:m>
                  <m:oMathPara xmlns:m="http://schemas.openxmlformats.org/officeDocument/2006/math">
                    <m:oMathParaPr>
                      <m:jc m:val="centerGroup"/>
                    </m:oMathParaPr>
                    <m:oMath xmlns:m="http://schemas.openxmlformats.org/officeDocument/2006/math">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𝐻</m:t>
                          </m:r>
                        </m:e>
                        <m:sub>
                          <m:r>
                            <a:rPr lang="en-US" i="1">
                              <a:solidFill>
                                <a:schemeClr val="tx1"/>
                              </a:solidFill>
                              <a:latin typeface="Cambria Math" panose="02040503050406030204" pitchFamily="18" charset="0"/>
                            </a:rPr>
                            <m:t>0</m:t>
                          </m:r>
                        </m:sub>
                      </m:sSub>
                      <m:r>
                        <a:rPr lang="en-US" i="1">
                          <a:solidFill>
                            <a:schemeClr val="tx1"/>
                          </a:solidFill>
                          <a:latin typeface="Cambria Math" panose="02040503050406030204" pitchFamily="18" charset="0"/>
                        </a:rPr>
                        <m:t>:</m:t>
                      </m:r>
                      <m:r>
                        <a:rPr lang="en-US" i="1" smtClean="0">
                          <a:solidFill>
                            <a:schemeClr val="tx1"/>
                          </a:solidFill>
                          <a:latin typeface="Cambria Math" panose="02040503050406030204" pitchFamily="18" charset="0"/>
                        </a:rPr>
                        <m:t> </m:t>
                      </m:r>
                      <m:r>
                        <a:rPr lang="en-US" b="0" i="1" smtClean="0">
                          <a:solidFill>
                            <a:schemeClr val="tx1"/>
                          </a:solidFill>
                          <a:latin typeface="Cambria Math" panose="02040503050406030204" pitchFamily="18" charset="0"/>
                        </a:rPr>
                        <m:t>𝜇</m:t>
                      </m:r>
                      <m:r>
                        <a:rPr lang="en-US" i="1">
                          <a:solidFill>
                            <a:schemeClr val="tx1"/>
                          </a:solidFill>
                          <a:latin typeface="Cambria Math" panose="02040503050406030204" pitchFamily="18" charset="0"/>
                        </a:rPr>
                        <m:t>=</m:t>
                      </m:r>
                      <m:sSub>
                        <m:sSubPr>
                          <m:ctrlPr>
                            <a:rPr lang="en-US" i="1" smtClean="0">
                              <a:solidFill>
                                <a:schemeClr val="tx1"/>
                              </a:solidFill>
                              <a:latin typeface="Cambria Math" panose="02040503050406030204" pitchFamily="18" charset="0"/>
                            </a:rPr>
                          </m:ctrlPr>
                        </m:sSubPr>
                        <m:e>
                          <m:r>
                            <a:rPr lang="en-US" b="0" i="1">
                              <a:solidFill>
                                <a:schemeClr val="tx1"/>
                              </a:solidFill>
                              <a:latin typeface="Cambria Math" panose="02040503050406030204" pitchFamily="18" charset="0"/>
                            </a:rPr>
                            <m:t>𝜇</m:t>
                          </m:r>
                        </m:e>
                        <m:sub>
                          <m:r>
                            <a:rPr lang="en-US" b="0" i="1">
                              <a:solidFill>
                                <a:schemeClr val="tx1"/>
                              </a:solidFill>
                              <a:latin typeface="Cambria Math" panose="02040503050406030204" pitchFamily="18" charset="0"/>
                            </a:rPr>
                            <m:t>0</m:t>
                          </m:r>
                        </m:sub>
                      </m:sSub>
                    </m:oMath>
                  </m:oMathPara>
                </a14:m>
                <a:br>
                  <a:rPr lang="en-US" sz="2400" dirty="0"/>
                </a:br>
                <a:endParaRPr lang="en-US" sz="2400" dirty="0"/>
              </a:p>
              <a:p>
                <a:pPr>
                  <a:lnSpc>
                    <a:spcPct val="100000"/>
                  </a:lnSpc>
                  <a:spcBef>
                    <a:spcPts val="1600"/>
                  </a:spcBef>
                </a:pPr>
                <a:endParaRPr lang="en-US" sz="600" b="1" dirty="0"/>
              </a:p>
              <a:p>
                <a:pPr>
                  <a:lnSpc>
                    <a:spcPct val="100000"/>
                  </a:lnSpc>
                  <a:spcBef>
                    <a:spcPts val="1600"/>
                  </a:spcBef>
                </a:pPr>
                <a:r>
                  <a:rPr lang="en-US" sz="2400" b="1" dirty="0"/>
                  <a:t>Alternative hypothesis: </a:t>
                </a:r>
                <a:r>
                  <a:rPr lang="en-US" sz="2400" dirty="0"/>
                  <a:t>can be one-tailed (</a:t>
                </a:r>
                <a14:m>
                  <m:oMath xmlns:m="http://schemas.openxmlformats.org/officeDocument/2006/math">
                    <m:r>
                      <a:rPr lang="en-US" sz="2400" i="1">
                        <a:latin typeface="Cambria Math" panose="02040503050406030204" pitchFamily="18" charset="0"/>
                      </a:rPr>
                      <m:t>𝜇</m:t>
                    </m:r>
                    <m:r>
                      <a:rPr lang="en-US" sz="2400" b="0" i="1" smtClean="0">
                        <a:latin typeface="Cambria Math" panose="02040503050406030204" pitchFamily="18" charset="0"/>
                      </a:rPr>
                      <m:t>&gt;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0</m:t>
                        </m:r>
                      </m:sub>
                    </m:sSub>
                  </m:oMath>
                </a14:m>
                <a:r>
                  <a:rPr lang="en-US" sz="2400" dirty="0"/>
                  <a:t> or </a:t>
                </a:r>
                <a14:m>
                  <m:oMath xmlns:m="http://schemas.openxmlformats.org/officeDocument/2006/math">
                    <m:r>
                      <a:rPr lang="en-US" sz="2400" i="1">
                        <a:latin typeface="Cambria Math" panose="02040503050406030204" pitchFamily="18" charset="0"/>
                      </a:rPr>
                      <m:t>𝜇</m:t>
                    </m:r>
                    <m:r>
                      <a:rPr lang="en-US" sz="2400" b="0" i="1" smtClean="0">
                        <a:latin typeface="Cambria Math" panose="02040503050406030204" pitchFamily="18" charset="0"/>
                      </a:rPr>
                      <m:t>&lt;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0</m:t>
                        </m:r>
                      </m:sub>
                    </m:sSub>
                  </m:oMath>
                </a14:m>
                <a:r>
                  <a:rPr lang="en-US" sz="2400" dirty="0"/>
                  <a:t>) or two-tailed (</a:t>
                </a:r>
                <a14:m>
                  <m:oMath xmlns:m="http://schemas.openxmlformats.org/officeDocument/2006/math">
                    <m:r>
                      <a:rPr lang="en-US" sz="2400" b="0" i="1">
                        <a:latin typeface="Cambria Math" panose="02040503050406030204" pitchFamily="18" charset="0"/>
                      </a:rPr>
                      <m:t>𝜇</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0" i="1">
                            <a:latin typeface="Cambria Math" panose="02040503050406030204" pitchFamily="18" charset="0"/>
                          </a:rPr>
                          <m:t>𝜇</m:t>
                        </m:r>
                      </m:e>
                      <m:sub>
                        <m:r>
                          <a:rPr lang="en-US" sz="2400" b="0" i="1">
                            <a:latin typeface="Cambria Math" panose="02040503050406030204" pitchFamily="18" charset="0"/>
                          </a:rPr>
                          <m:t>0</m:t>
                        </m:r>
                      </m:sub>
                    </m:sSub>
                  </m:oMath>
                </a14:m>
                <a:r>
                  <a:rPr lang="en-US" sz="2400" dirty="0"/>
                  <a:t>)</a:t>
                </a:r>
              </a:p>
              <a:p>
                <a:pPr>
                  <a:lnSpc>
                    <a:spcPct val="100000"/>
                  </a:lnSpc>
                  <a:spcBef>
                    <a:spcPts val="1600"/>
                  </a:spcBef>
                </a:pPr>
                <a:r>
                  <a:rPr lang="en-US" sz="2400" b="1" dirty="0"/>
                  <a:t>Test statistic:</a:t>
                </a:r>
                <a:br>
                  <a:rPr lang="en-US" sz="2400" dirty="0"/>
                </a:b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𝜇</m:t>
                            </m:r>
                          </m:e>
                          <m:sub>
                            <m:r>
                              <a:rPr lang="en-US" sz="2400" b="0" i="1" smtClean="0">
                                <a:latin typeface="Cambria Math" panose="02040503050406030204" pitchFamily="18" charset="0"/>
                              </a:rPr>
                              <m:t>0</m:t>
                            </m:r>
                          </m:sub>
                        </m:sSub>
                      </m:num>
                      <m:den>
                        <m:r>
                          <a:rPr lang="en-US" sz="2400" b="0" i="1" smtClean="0">
                            <a:latin typeface="Cambria Math" panose="02040503050406030204" pitchFamily="18" charset="0"/>
                          </a:rPr>
                          <m:t>𝑠</m:t>
                        </m:r>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r>
                              <a:rPr lang="en-US" sz="2400" b="0" i="1" smtClean="0">
                                <a:latin typeface="Cambria Math" panose="02040503050406030204" pitchFamily="18" charset="0"/>
                              </a:rPr>
                              <m:t>𝑛</m:t>
                            </m:r>
                          </m:e>
                        </m:rad>
                      </m:den>
                    </m:f>
                  </m:oMath>
                </a14:m>
                <a:br>
                  <a:rPr lang="en-US" sz="2400" b="0" dirty="0"/>
                </a:br>
                <a:r>
                  <a:rPr lang="en-US" sz="2400" dirty="0"/>
                  <a:t>where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oMath>
                </a14:m>
                <a:r>
                  <a:rPr lang="en-US" sz="2400" dirty="0"/>
                  <a:t> is the sample mean, </a:t>
                </a:r>
                <a14:m>
                  <m:oMath xmlns:m="http://schemas.openxmlformats.org/officeDocument/2006/math">
                    <m:r>
                      <a:rPr lang="en-US" sz="2400" i="1">
                        <a:latin typeface="Cambria Math" panose="02040503050406030204" pitchFamily="18" charset="0"/>
                      </a:rPr>
                      <m:t>𝑠</m:t>
                    </m:r>
                  </m:oMath>
                </a14:m>
                <a:r>
                  <a:rPr lang="en-US" sz="2400" dirty="0"/>
                  <a:t> is the sample standard deviation and </a:t>
                </a:r>
                <a14:m>
                  <m:oMath xmlns:m="http://schemas.openxmlformats.org/officeDocument/2006/math">
                    <m:r>
                      <a:rPr lang="en-US" sz="2400" b="0" i="1" smtClean="0">
                        <a:latin typeface="Cambria Math" panose="02040503050406030204" pitchFamily="18" charset="0"/>
                      </a:rPr>
                      <m:t>𝑛</m:t>
                    </m:r>
                  </m:oMath>
                </a14:m>
                <a:r>
                  <a:rPr lang="en-US" sz="2400" dirty="0"/>
                  <a:t> is the number of people sampled.</a:t>
                </a:r>
              </a:p>
              <a:p>
                <a:pPr>
                  <a:lnSpc>
                    <a:spcPct val="100000"/>
                  </a:lnSpc>
                  <a:spcBef>
                    <a:spcPts val="1600"/>
                  </a:spcBef>
                </a:pPr>
                <a:r>
                  <a:rPr lang="en-US" sz="2400" b="1" dirty="0"/>
                  <a:t>Sampling distribution: </a:t>
                </a:r>
                <a:br>
                  <a:rPr lang="en-US" sz="2400" dirty="0"/>
                </a:br>
                <a:r>
                  <a:rPr lang="en-US" sz="2400" dirty="0"/>
                  <a:t>Student’s t-distribution with n-1 degrees of freedom</a:t>
                </a:r>
              </a:p>
            </p:txBody>
          </p:sp>
        </mc:Choice>
        <mc:Fallback xmlns="">
          <p:sp>
            <p:nvSpPr>
              <p:cNvPr id="3" name="Content Placeholder 2">
                <a:extLst>
                  <a:ext uri="{FF2B5EF4-FFF2-40B4-BE49-F238E27FC236}">
                    <a16:creationId xmlns:a16="http://schemas.microsoft.com/office/drawing/2014/main" id="{97437E40-AAEE-E349-A1CE-65CF6FD56E3D}"/>
                  </a:ext>
                </a:extLst>
              </p:cNvPr>
              <p:cNvSpPr>
                <a:spLocks noGrp="1" noRot="1" noChangeAspect="1" noMove="1" noResize="1" noEditPoints="1" noAdjustHandles="1" noChangeArrowheads="1" noChangeShapeType="1" noTextEdit="1"/>
              </p:cNvSpPr>
              <p:nvPr>
                <p:ph idx="1"/>
              </p:nvPr>
            </p:nvSpPr>
            <p:spPr>
              <a:xfrm>
                <a:off x="424803" y="1183163"/>
                <a:ext cx="5904899" cy="5422354"/>
              </a:xfrm>
              <a:blipFill>
                <a:blip r:embed="rId3"/>
                <a:stretch>
                  <a:fillRect l="-1073" t="-1168"/>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B346EF2C-F116-C543-8267-1F90BBA3BFDD}"/>
              </a:ext>
            </a:extLst>
          </p:cNvPr>
          <p:cNvPicPr>
            <a:picLocks noChangeAspect="1"/>
          </p:cNvPicPr>
          <p:nvPr/>
        </p:nvPicPr>
        <p:blipFill>
          <a:blip r:embed="rId4"/>
          <a:stretch>
            <a:fillRect/>
          </a:stretch>
        </p:blipFill>
        <p:spPr>
          <a:xfrm>
            <a:off x="6287099" y="1183163"/>
            <a:ext cx="5904901" cy="4723921"/>
          </a:xfrm>
          <a:prstGeom prst="rect">
            <a:avLst/>
          </a:prstGeom>
        </p:spPr>
      </p:pic>
      <p:cxnSp>
        <p:nvCxnSpPr>
          <p:cNvPr id="8" name="Straight Connector 7">
            <a:extLst>
              <a:ext uri="{FF2B5EF4-FFF2-40B4-BE49-F238E27FC236}">
                <a16:creationId xmlns:a16="http://schemas.microsoft.com/office/drawing/2014/main" id="{B770BC19-A151-8A48-A56B-577D1A6B145C}"/>
              </a:ext>
            </a:extLst>
          </p:cNvPr>
          <p:cNvCxnSpPr>
            <a:cxnSpLocks/>
          </p:cNvCxnSpPr>
          <p:nvPr/>
        </p:nvCxnSpPr>
        <p:spPr>
          <a:xfrm flipV="1">
            <a:off x="9846851" y="2145967"/>
            <a:ext cx="0" cy="2708694"/>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8AA143C-7A92-CE43-8A0D-E710BD2318CF}"/>
              </a:ext>
            </a:extLst>
          </p:cNvPr>
          <p:cNvSpPr txBox="1"/>
          <p:nvPr/>
        </p:nvSpPr>
        <p:spPr>
          <a:xfrm>
            <a:off x="9318347" y="4844127"/>
            <a:ext cx="1037463" cy="369332"/>
          </a:xfrm>
          <a:prstGeom prst="rect">
            <a:avLst/>
          </a:prstGeom>
          <a:solidFill>
            <a:schemeClr val="bg1"/>
          </a:solidFill>
          <a:ln>
            <a:solidFill>
              <a:schemeClr val="accent5"/>
            </a:solidFill>
          </a:ln>
        </p:spPr>
        <p:txBody>
          <a:bodyPr wrap="none" rtlCol="0">
            <a:spAutoFit/>
          </a:bodyPr>
          <a:lstStyle/>
          <a:p>
            <a:pPr algn="ctr"/>
            <a:r>
              <a:rPr lang="en-US" b="1" dirty="0">
                <a:solidFill>
                  <a:schemeClr val="accent5"/>
                </a:solidFill>
              </a:rPr>
              <a:t>t = 0.79 </a:t>
            </a:r>
          </a:p>
        </p:txBody>
      </p:sp>
      <p:sp>
        <p:nvSpPr>
          <p:cNvPr id="13" name="Right Arrow 12">
            <a:extLst>
              <a:ext uri="{FF2B5EF4-FFF2-40B4-BE49-F238E27FC236}">
                <a16:creationId xmlns:a16="http://schemas.microsoft.com/office/drawing/2014/main" id="{1077FDCC-D8C3-3943-9EA4-303C20079424}"/>
              </a:ext>
            </a:extLst>
          </p:cNvPr>
          <p:cNvSpPr/>
          <p:nvPr/>
        </p:nvSpPr>
        <p:spPr>
          <a:xfrm>
            <a:off x="9933116" y="3380263"/>
            <a:ext cx="845388" cy="294481"/>
          </a:xfrm>
          <a:prstGeom prst="rightArrow">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3503DA2-BDF7-3748-9AAE-660712F47E6C}"/>
              </a:ext>
            </a:extLst>
          </p:cNvPr>
          <p:cNvSpPr txBox="1"/>
          <p:nvPr/>
        </p:nvSpPr>
        <p:spPr>
          <a:xfrm>
            <a:off x="10037951" y="2686638"/>
            <a:ext cx="1377300" cy="646331"/>
          </a:xfrm>
          <a:prstGeom prst="rect">
            <a:avLst/>
          </a:prstGeom>
          <a:solidFill>
            <a:schemeClr val="bg1"/>
          </a:solidFill>
          <a:ln>
            <a:noFill/>
          </a:ln>
        </p:spPr>
        <p:txBody>
          <a:bodyPr wrap="none" rtlCol="0">
            <a:spAutoFit/>
          </a:bodyPr>
          <a:lstStyle/>
          <a:p>
            <a:pPr algn="ctr"/>
            <a:r>
              <a:rPr lang="en-US" b="1" dirty="0">
                <a:solidFill>
                  <a:schemeClr val="accent3"/>
                </a:solidFill>
              </a:rPr>
              <a:t>One-tailed </a:t>
            </a:r>
          </a:p>
          <a:p>
            <a:pPr algn="ctr"/>
            <a:r>
              <a:rPr lang="en-US" b="1" dirty="0">
                <a:solidFill>
                  <a:schemeClr val="accent3"/>
                </a:solidFill>
              </a:rPr>
              <a:t>P-value</a:t>
            </a:r>
          </a:p>
        </p:txBody>
      </p:sp>
      <p:sp>
        <p:nvSpPr>
          <p:cNvPr id="4" name="Rectangle 3">
            <a:extLst>
              <a:ext uri="{FF2B5EF4-FFF2-40B4-BE49-F238E27FC236}">
                <a16:creationId xmlns:a16="http://schemas.microsoft.com/office/drawing/2014/main" id="{BE39CF5B-8AD6-9940-9C82-C2721E3C35CE}"/>
              </a:ext>
            </a:extLst>
          </p:cNvPr>
          <p:cNvSpPr/>
          <p:nvPr/>
        </p:nvSpPr>
        <p:spPr>
          <a:xfrm>
            <a:off x="2345148" y="1776635"/>
            <a:ext cx="915700" cy="369332"/>
          </a:xfrm>
          <a:prstGeom prst="rect">
            <a:avLst/>
          </a:prstGeom>
        </p:spPr>
        <p:txBody>
          <a:bodyPr wrap="none">
            <a:spAutoFit/>
          </a:bodyPr>
          <a:lstStyle/>
          <a:p>
            <a:r>
              <a:rPr lang="en-US" b="1" dirty="0">
                <a:solidFill>
                  <a:schemeClr val="accent5"/>
                </a:solidFill>
              </a:rPr>
              <a:t>(Truth)</a:t>
            </a:r>
          </a:p>
        </p:txBody>
      </p:sp>
      <p:sp>
        <p:nvSpPr>
          <p:cNvPr id="11" name="Rectangle 10">
            <a:extLst>
              <a:ext uri="{FF2B5EF4-FFF2-40B4-BE49-F238E27FC236}">
                <a16:creationId xmlns:a16="http://schemas.microsoft.com/office/drawing/2014/main" id="{669D280D-B490-BD43-A4A3-CF6B429C09EC}"/>
              </a:ext>
            </a:extLst>
          </p:cNvPr>
          <p:cNvSpPr/>
          <p:nvPr/>
        </p:nvSpPr>
        <p:spPr>
          <a:xfrm>
            <a:off x="3377252" y="1776635"/>
            <a:ext cx="2492990" cy="369332"/>
          </a:xfrm>
          <a:prstGeom prst="rect">
            <a:avLst/>
          </a:prstGeom>
        </p:spPr>
        <p:txBody>
          <a:bodyPr wrap="none">
            <a:spAutoFit/>
          </a:bodyPr>
          <a:lstStyle/>
          <a:p>
            <a:r>
              <a:rPr lang="en-US" b="1" dirty="0">
                <a:solidFill>
                  <a:schemeClr val="accent2"/>
                </a:solidFill>
              </a:rPr>
              <a:t>(Hypothesized value)</a:t>
            </a:r>
          </a:p>
        </p:txBody>
      </p:sp>
    </p:spTree>
    <p:extLst>
      <p:ext uri="{BB962C8B-B14F-4D97-AF65-F5344CB8AC3E}">
        <p14:creationId xmlns:p14="http://schemas.microsoft.com/office/powerpoint/2010/main" val="1442198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4" grpId="0"/>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7EB4-F79E-5B46-A341-D9365DFED2D6}"/>
              </a:ext>
            </a:extLst>
          </p:cNvPr>
          <p:cNvSpPr>
            <a:spLocks noGrp="1"/>
          </p:cNvSpPr>
          <p:nvPr>
            <p:ph type="title"/>
          </p:nvPr>
        </p:nvSpPr>
        <p:spPr/>
        <p:txBody>
          <a:bodyPr/>
          <a:lstStyle/>
          <a:p>
            <a:r>
              <a:rPr lang="en-US" dirty="0"/>
              <a:t>Test for Means: t-test</a:t>
            </a:r>
          </a:p>
        </p:txBody>
      </p:sp>
      <p:pic>
        <p:nvPicPr>
          <p:cNvPr id="6" name="Picture 5">
            <a:extLst>
              <a:ext uri="{FF2B5EF4-FFF2-40B4-BE49-F238E27FC236}">
                <a16:creationId xmlns:a16="http://schemas.microsoft.com/office/drawing/2014/main" id="{B346EF2C-F116-C543-8267-1F90BBA3BFDD}"/>
              </a:ext>
            </a:extLst>
          </p:cNvPr>
          <p:cNvPicPr>
            <a:picLocks noChangeAspect="1"/>
          </p:cNvPicPr>
          <p:nvPr/>
        </p:nvPicPr>
        <p:blipFill>
          <a:blip r:embed="rId2"/>
          <a:stretch>
            <a:fillRect/>
          </a:stretch>
        </p:blipFill>
        <p:spPr>
          <a:xfrm>
            <a:off x="6287099" y="1183163"/>
            <a:ext cx="5904901" cy="4723921"/>
          </a:xfrm>
          <a:prstGeom prst="rect">
            <a:avLst/>
          </a:prstGeom>
        </p:spPr>
      </p:pic>
      <p:cxnSp>
        <p:nvCxnSpPr>
          <p:cNvPr id="8" name="Straight Connector 7">
            <a:extLst>
              <a:ext uri="{FF2B5EF4-FFF2-40B4-BE49-F238E27FC236}">
                <a16:creationId xmlns:a16="http://schemas.microsoft.com/office/drawing/2014/main" id="{B770BC19-A151-8A48-A56B-577D1A6B145C}"/>
              </a:ext>
            </a:extLst>
          </p:cNvPr>
          <p:cNvCxnSpPr>
            <a:cxnSpLocks/>
          </p:cNvCxnSpPr>
          <p:nvPr/>
        </p:nvCxnSpPr>
        <p:spPr>
          <a:xfrm flipV="1">
            <a:off x="9846851" y="2145967"/>
            <a:ext cx="0" cy="2708694"/>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8AA143C-7A92-CE43-8A0D-E710BD2318CF}"/>
              </a:ext>
            </a:extLst>
          </p:cNvPr>
          <p:cNvSpPr txBox="1"/>
          <p:nvPr/>
        </p:nvSpPr>
        <p:spPr>
          <a:xfrm>
            <a:off x="9700489" y="4854661"/>
            <a:ext cx="1037463" cy="369332"/>
          </a:xfrm>
          <a:prstGeom prst="rect">
            <a:avLst/>
          </a:prstGeom>
          <a:solidFill>
            <a:schemeClr val="bg1"/>
          </a:solidFill>
          <a:ln>
            <a:solidFill>
              <a:schemeClr val="accent5"/>
            </a:solidFill>
          </a:ln>
        </p:spPr>
        <p:txBody>
          <a:bodyPr wrap="none" rtlCol="0">
            <a:spAutoFit/>
          </a:bodyPr>
          <a:lstStyle/>
          <a:p>
            <a:pPr algn="ctr"/>
            <a:r>
              <a:rPr lang="en-US" b="1" dirty="0">
                <a:solidFill>
                  <a:schemeClr val="accent5"/>
                </a:solidFill>
              </a:rPr>
              <a:t>t = 0.79 </a:t>
            </a:r>
          </a:p>
        </p:txBody>
      </p:sp>
      <p:sp>
        <p:nvSpPr>
          <p:cNvPr id="13" name="Right Arrow 12">
            <a:extLst>
              <a:ext uri="{FF2B5EF4-FFF2-40B4-BE49-F238E27FC236}">
                <a16:creationId xmlns:a16="http://schemas.microsoft.com/office/drawing/2014/main" id="{1077FDCC-D8C3-3943-9EA4-303C20079424}"/>
              </a:ext>
            </a:extLst>
          </p:cNvPr>
          <p:cNvSpPr/>
          <p:nvPr/>
        </p:nvSpPr>
        <p:spPr>
          <a:xfrm>
            <a:off x="9933116" y="3380263"/>
            <a:ext cx="845388" cy="294481"/>
          </a:xfrm>
          <a:prstGeom prst="rightArrow">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DAFEC481-1B39-F840-84A5-368667BB686D}"/>
              </a:ext>
            </a:extLst>
          </p:cNvPr>
          <p:cNvCxnSpPr>
            <a:cxnSpLocks/>
          </p:cNvCxnSpPr>
          <p:nvPr/>
        </p:nvCxnSpPr>
        <p:spPr>
          <a:xfrm flipV="1">
            <a:off x="9104812" y="2149081"/>
            <a:ext cx="0" cy="2708694"/>
          </a:xfrm>
          <a:prstGeom prst="line">
            <a:avLst/>
          </a:prstGeom>
          <a:ln w="7620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4D0F298-2227-2243-B9B0-4D7448C41EAF}"/>
              </a:ext>
            </a:extLst>
          </p:cNvPr>
          <p:cNvSpPr txBox="1"/>
          <p:nvPr/>
        </p:nvSpPr>
        <p:spPr>
          <a:xfrm>
            <a:off x="8097171" y="4854661"/>
            <a:ext cx="1114409" cy="369332"/>
          </a:xfrm>
          <a:prstGeom prst="rect">
            <a:avLst/>
          </a:prstGeom>
          <a:solidFill>
            <a:schemeClr val="bg1"/>
          </a:solidFill>
          <a:ln>
            <a:solidFill>
              <a:schemeClr val="accent5"/>
            </a:solidFill>
          </a:ln>
        </p:spPr>
        <p:txBody>
          <a:bodyPr wrap="none" rtlCol="0">
            <a:spAutoFit/>
          </a:bodyPr>
          <a:lstStyle/>
          <a:p>
            <a:pPr algn="ctr"/>
            <a:r>
              <a:rPr lang="en-US" b="1" dirty="0">
                <a:solidFill>
                  <a:schemeClr val="accent5"/>
                </a:solidFill>
              </a:rPr>
              <a:t>t = -0.79 </a:t>
            </a:r>
          </a:p>
        </p:txBody>
      </p:sp>
      <p:sp>
        <p:nvSpPr>
          <p:cNvPr id="11" name="Right Arrow 10">
            <a:extLst>
              <a:ext uri="{FF2B5EF4-FFF2-40B4-BE49-F238E27FC236}">
                <a16:creationId xmlns:a16="http://schemas.microsoft.com/office/drawing/2014/main" id="{05511BA1-DB43-C343-A6CF-C3253EF421FF}"/>
              </a:ext>
            </a:extLst>
          </p:cNvPr>
          <p:cNvSpPr/>
          <p:nvPr/>
        </p:nvSpPr>
        <p:spPr>
          <a:xfrm rot="10800000">
            <a:off x="8150227" y="3401913"/>
            <a:ext cx="845388" cy="294481"/>
          </a:xfrm>
          <a:prstGeom prst="rightArrow">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3503DA2-BDF7-3748-9AAE-660712F47E6C}"/>
              </a:ext>
            </a:extLst>
          </p:cNvPr>
          <p:cNvSpPr txBox="1"/>
          <p:nvPr/>
        </p:nvSpPr>
        <p:spPr>
          <a:xfrm>
            <a:off x="8830215" y="2755582"/>
            <a:ext cx="1308884" cy="646331"/>
          </a:xfrm>
          <a:prstGeom prst="rect">
            <a:avLst/>
          </a:prstGeom>
          <a:solidFill>
            <a:srgbClr val="FFFFFF">
              <a:alpha val="62353"/>
            </a:srgbClr>
          </a:solidFill>
          <a:ln>
            <a:noFill/>
          </a:ln>
        </p:spPr>
        <p:txBody>
          <a:bodyPr wrap="none" rtlCol="0">
            <a:spAutoFit/>
          </a:bodyPr>
          <a:lstStyle/>
          <a:p>
            <a:pPr algn="ctr"/>
            <a:r>
              <a:rPr lang="en-US" b="1" dirty="0">
                <a:solidFill>
                  <a:schemeClr val="accent3"/>
                </a:solidFill>
              </a:rPr>
              <a:t>Two-tailed</a:t>
            </a:r>
          </a:p>
          <a:p>
            <a:pPr algn="ctr"/>
            <a:r>
              <a:rPr lang="en-US" b="1" dirty="0">
                <a:solidFill>
                  <a:schemeClr val="accent3"/>
                </a:solidFill>
              </a:rPr>
              <a:t>P-value</a:t>
            </a:r>
          </a:p>
        </p:txBody>
      </p:sp>
      <mc:AlternateContent xmlns:mc="http://schemas.openxmlformats.org/markup-compatibility/2006" xmlns:a14="http://schemas.microsoft.com/office/drawing/2010/main">
        <mc:Choice Requires="a14">
          <p:sp>
            <p:nvSpPr>
              <p:cNvPr id="20" name="Content Placeholder 2">
                <a:extLst>
                  <a:ext uri="{FF2B5EF4-FFF2-40B4-BE49-F238E27FC236}">
                    <a16:creationId xmlns:a16="http://schemas.microsoft.com/office/drawing/2014/main" id="{24BE1B60-E74D-764F-AFCC-5D4098029640}"/>
                  </a:ext>
                </a:extLst>
              </p:cNvPr>
              <p:cNvSpPr>
                <a:spLocks noGrp="1"/>
              </p:cNvSpPr>
              <p:nvPr>
                <p:ph idx="1"/>
              </p:nvPr>
            </p:nvSpPr>
            <p:spPr>
              <a:xfrm>
                <a:off x="424803" y="1183163"/>
                <a:ext cx="5904899" cy="5422354"/>
              </a:xfrm>
            </p:spPr>
            <p:txBody>
              <a:bodyPr>
                <a:normAutofit fontScale="92500"/>
              </a:bodyPr>
              <a:lstStyle/>
              <a:p>
                <a:r>
                  <a:rPr lang="en-US" sz="2400" b="1" dirty="0"/>
                  <a:t>Null hypothesis: </a:t>
                </a:r>
                <a:r>
                  <a:rPr lang="en-US" sz="2400" dirty="0"/>
                  <a:t>the true mean equals</a:t>
                </a:r>
                <a:r>
                  <a:rPr lang="en-US" sz="2400" dirty="0">
                    <a:solidFill>
                      <a:schemeClr val="tx1"/>
                    </a:solidFill>
                  </a:rPr>
                  <a:t> </a:t>
                </a:r>
                <a14:m>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0</m:t>
                        </m:r>
                      </m:sub>
                    </m:sSub>
                  </m:oMath>
                </a14:m>
                <a:r>
                  <a:rPr lang="en-US" sz="2400" dirty="0">
                    <a:solidFill>
                      <a:schemeClr val="tx1"/>
                    </a:solidFill>
                  </a:rPr>
                  <a:t>:</a:t>
                </a:r>
              </a:p>
              <a:p>
                <a:pPr marL="457200" lvl="1" indent="0" algn="ctr">
                  <a:buNone/>
                </a:pPr>
                <a14:m>
                  <m:oMathPara xmlns:m="http://schemas.openxmlformats.org/officeDocument/2006/math">
                    <m:oMathParaPr>
                      <m:jc m:val="centerGroup"/>
                    </m:oMathParaPr>
                    <m:oMath xmlns:m="http://schemas.openxmlformats.org/officeDocument/2006/math">
                      <m:sSub>
                        <m:sSubPr>
                          <m:ctrlPr>
                            <a:rPr lang="en-US" i="1">
                              <a:solidFill>
                                <a:schemeClr val="tx1"/>
                              </a:solidFill>
                              <a:latin typeface="Cambria Math" panose="02040503050406030204" pitchFamily="18" charset="0"/>
                            </a:rPr>
                          </m:ctrlPr>
                        </m:sSubPr>
                        <m:e>
                          <m:r>
                            <a:rPr lang="en-US" i="1">
                              <a:solidFill>
                                <a:schemeClr val="tx1"/>
                              </a:solidFill>
                              <a:latin typeface="Cambria Math" panose="02040503050406030204" pitchFamily="18" charset="0"/>
                            </a:rPr>
                            <m:t>𝐻</m:t>
                          </m:r>
                        </m:e>
                        <m:sub>
                          <m:r>
                            <a:rPr lang="en-US" i="1">
                              <a:solidFill>
                                <a:schemeClr val="tx1"/>
                              </a:solidFill>
                              <a:latin typeface="Cambria Math" panose="02040503050406030204" pitchFamily="18" charset="0"/>
                            </a:rPr>
                            <m:t>0</m:t>
                          </m:r>
                        </m:sub>
                      </m:sSub>
                      <m:r>
                        <a:rPr lang="en-US" i="1">
                          <a:solidFill>
                            <a:schemeClr val="tx1"/>
                          </a:solidFill>
                          <a:latin typeface="Cambria Math" panose="02040503050406030204" pitchFamily="18" charset="0"/>
                        </a:rPr>
                        <m:t>:</m:t>
                      </m:r>
                      <m:r>
                        <a:rPr lang="en-US" i="1" smtClean="0">
                          <a:solidFill>
                            <a:schemeClr val="tx1"/>
                          </a:solidFill>
                          <a:latin typeface="Cambria Math" panose="02040503050406030204" pitchFamily="18" charset="0"/>
                        </a:rPr>
                        <m:t> </m:t>
                      </m:r>
                      <m:r>
                        <a:rPr lang="en-US" b="0" i="1" smtClean="0">
                          <a:solidFill>
                            <a:schemeClr val="tx1"/>
                          </a:solidFill>
                          <a:latin typeface="Cambria Math" panose="02040503050406030204" pitchFamily="18" charset="0"/>
                        </a:rPr>
                        <m:t>𝜇</m:t>
                      </m:r>
                      <m:r>
                        <a:rPr lang="en-US" i="1">
                          <a:solidFill>
                            <a:schemeClr val="tx1"/>
                          </a:solidFill>
                          <a:latin typeface="Cambria Math" panose="02040503050406030204" pitchFamily="18" charset="0"/>
                        </a:rPr>
                        <m:t>=</m:t>
                      </m:r>
                      <m:sSub>
                        <m:sSubPr>
                          <m:ctrlPr>
                            <a:rPr lang="en-US" i="1" smtClean="0">
                              <a:solidFill>
                                <a:schemeClr val="tx1"/>
                              </a:solidFill>
                              <a:latin typeface="Cambria Math" panose="02040503050406030204" pitchFamily="18" charset="0"/>
                            </a:rPr>
                          </m:ctrlPr>
                        </m:sSubPr>
                        <m:e>
                          <m:r>
                            <a:rPr lang="en-US" b="0" i="1">
                              <a:solidFill>
                                <a:schemeClr val="tx1"/>
                              </a:solidFill>
                              <a:latin typeface="Cambria Math" panose="02040503050406030204" pitchFamily="18" charset="0"/>
                            </a:rPr>
                            <m:t>𝜇</m:t>
                          </m:r>
                        </m:e>
                        <m:sub>
                          <m:r>
                            <a:rPr lang="en-US" b="0" i="1">
                              <a:solidFill>
                                <a:schemeClr val="tx1"/>
                              </a:solidFill>
                              <a:latin typeface="Cambria Math" panose="02040503050406030204" pitchFamily="18" charset="0"/>
                            </a:rPr>
                            <m:t>0</m:t>
                          </m:r>
                        </m:sub>
                      </m:sSub>
                    </m:oMath>
                  </m:oMathPara>
                </a14:m>
                <a:br>
                  <a:rPr lang="en-US" sz="2400" dirty="0"/>
                </a:br>
                <a:endParaRPr lang="en-US" sz="2400" dirty="0"/>
              </a:p>
              <a:p>
                <a:pPr>
                  <a:lnSpc>
                    <a:spcPct val="100000"/>
                  </a:lnSpc>
                  <a:spcBef>
                    <a:spcPts val="1600"/>
                  </a:spcBef>
                </a:pPr>
                <a:endParaRPr lang="en-US" sz="600" b="1" dirty="0"/>
              </a:p>
              <a:p>
                <a:pPr>
                  <a:lnSpc>
                    <a:spcPct val="100000"/>
                  </a:lnSpc>
                  <a:spcBef>
                    <a:spcPts val="1600"/>
                  </a:spcBef>
                </a:pPr>
                <a:r>
                  <a:rPr lang="en-US" sz="2400" b="1" dirty="0"/>
                  <a:t>Alternative hypothesis: </a:t>
                </a:r>
                <a:r>
                  <a:rPr lang="en-US" sz="2400" dirty="0"/>
                  <a:t>can be one-tailed (</a:t>
                </a:r>
                <a14:m>
                  <m:oMath xmlns:m="http://schemas.openxmlformats.org/officeDocument/2006/math">
                    <m:r>
                      <a:rPr lang="en-US" sz="2400" i="1">
                        <a:latin typeface="Cambria Math" panose="02040503050406030204" pitchFamily="18" charset="0"/>
                      </a:rPr>
                      <m:t>𝜇</m:t>
                    </m:r>
                    <m:r>
                      <a:rPr lang="en-US" sz="2400" b="0" i="1" smtClean="0">
                        <a:latin typeface="Cambria Math" panose="02040503050406030204" pitchFamily="18" charset="0"/>
                      </a:rPr>
                      <m:t>&gt;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0</m:t>
                        </m:r>
                      </m:sub>
                    </m:sSub>
                  </m:oMath>
                </a14:m>
                <a:r>
                  <a:rPr lang="en-US" sz="2400" dirty="0"/>
                  <a:t> or </a:t>
                </a:r>
                <a14:m>
                  <m:oMath xmlns:m="http://schemas.openxmlformats.org/officeDocument/2006/math">
                    <m:r>
                      <a:rPr lang="en-US" sz="2400" i="1">
                        <a:latin typeface="Cambria Math" panose="02040503050406030204" pitchFamily="18" charset="0"/>
                      </a:rPr>
                      <m:t>𝜇</m:t>
                    </m:r>
                    <m:r>
                      <a:rPr lang="en-US" sz="2400" b="0" i="1" smtClean="0">
                        <a:latin typeface="Cambria Math" panose="02040503050406030204" pitchFamily="18" charset="0"/>
                      </a:rPr>
                      <m:t>&lt;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0</m:t>
                        </m:r>
                      </m:sub>
                    </m:sSub>
                  </m:oMath>
                </a14:m>
                <a:r>
                  <a:rPr lang="en-US" sz="2400" dirty="0"/>
                  <a:t>) or two-tailed (</a:t>
                </a:r>
                <a14:m>
                  <m:oMath xmlns:m="http://schemas.openxmlformats.org/officeDocument/2006/math">
                    <m:r>
                      <a:rPr lang="en-US" sz="2400" b="0" i="1">
                        <a:latin typeface="Cambria Math" panose="02040503050406030204" pitchFamily="18" charset="0"/>
                      </a:rPr>
                      <m:t>𝜇</m:t>
                    </m:r>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b="0" i="1">
                            <a:latin typeface="Cambria Math" panose="02040503050406030204" pitchFamily="18" charset="0"/>
                          </a:rPr>
                          <m:t>𝜇</m:t>
                        </m:r>
                      </m:e>
                      <m:sub>
                        <m:r>
                          <a:rPr lang="en-US" sz="2400" b="0" i="1">
                            <a:latin typeface="Cambria Math" panose="02040503050406030204" pitchFamily="18" charset="0"/>
                          </a:rPr>
                          <m:t>0</m:t>
                        </m:r>
                      </m:sub>
                    </m:sSub>
                  </m:oMath>
                </a14:m>
                <a:r>
                  <a:rPr lang="en-US" sz="2400" dirty="0"/>
                  <a:t>)</a:t>
                </a:r>
              </a:p>
              <a:p>
                <a:pPr>
                  <a:lnSpc>
                    <a:spcPct val="100000"/>
                  </a:lnSpc>
                  <a:spcBef>
                    <a:spcPts val="1600"/>
                  </a:spcBef>
                </a:pPr>
                <a:r>
                  <a:rPr lang="en-US" sz="2400" b="1" dirty="0"/>
                  <a:t>Test statistic:</a:t>
                </a:r>
                <a:br>
                  <a:rPr lang="en-US" sz="2400" dirty="0"/>
                </a:br>
                <a14:m>
                  <m:oMath xmlns:m="http://schemas.openxmlformats.org/officeDocument/2006/math">
                    <m:r>
                      <a:rPr lang="en-US" sz="2400" b="0" i="1" smtClean="0">
                        <a:latin typeface="Cambria Math" panose="02040503050406030204" pitchFamily="18" charset="0"/>
                      </a:rPr>
                      <m:t>𝑡</m:t>
                    </m:r>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𝜇</m:t>
                            </m:r>
                          </m:e>
                          <m:sub>
                            <m:r>
                              <a:rPr lang="en-US" sz="2400" b="0" i="1" smtClean="0">
                                <a:latin typeface="Cambria Math" panose="02040503050406030204" pitchFamily="18" charset="0"/>
                              </a:rPr>
                              <m:t>0</m:t>
                            </m:r>
                          </m:sub>
                        </m:sSub>
                      </m:num>
                      <m:den>
                        <m:r>
                          <a:rPr lang="en-US" sz="2400" b="0" i="1" smtClean="0">
                            <a:latin typeface="Cambria Math" panose="02040503050406030204" pitchFamily="18" charset="0"/>
                          </a:rPr>
                          <m:t>𝑠</m:t>
                        </m:r>
                        <m:r>
                          <a:rPr lang="en-US" sz="2400" b="0" i="1" smtClean="0">
                            <a:latin typeface="Cambria Math" panose="02040503050406030204" pitchFamily="18" charset="0"/>
                          </a:rPr>
                          <m:t>/</m:t>
                        </m:r>
                        <m:rad>
                          <m:radPr>
                            <m:degHide m:val="on"/>
                            <m:ctrlPr>
                              <a:rPr lang="en-US" sz="2400" b="0" i="1" smtClean="0">
                                <a:latin typeface="Cambria Math" panose="02040503050406030204" pitchFamily="18" charset="0"/>
                              </a:rPr>
                            </m:ctrlPr>
                          </m:radPr>
                          <m:deg/>
                          <m:e>
                            <m:r>
                              <a:rPr lang="en-US" sz="2400" b="0" i="1" smtClean="0">
                                <a:latin typeface="Cambria Math" panose="02040503050406030204" pitchFamily="18" charset="0"/>
                              </a:rPr>
                              <m:t>𝑛</m:t>
                            </m:r>
                          </m:e>
                        </m:rad>
                      </m:den>
                    </m:f>
                  </m:oMath>
                </a14:m>
                <a:br>
                  <a:rPr lang="en-US" sz="2400" b="0" dirty="0"/>
                </a:br>
                <a:r>
                  <a:rPr lang="en-US" sz="2400" dirty="0"/>
                  <a:t>where </a:t>
                </a:r>
                <a14:m>
                  <m:oMath xmlns:m="http://schemas.openxmlformats.org/officeDocument/2006/math">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oMath>
                </a14:m>
                <a:r>
                  <a:rPr lang="en-US" sz="2400" dirty="0"/>
                  <a:t> is the sample mean, </a:t>
                </a:r>
                <a14:m>
                  <m:oMath xmlns:m="http://schemas.openxmlformats.org/officeDocument/2006/math">
                    <m:r>
                      <a:rPr lang="en-US" sz="2400" i="1">
                        <a:latin typeface="Cambria Math" panose="02040503050406030204" pitchFamily="18" charset="0"/>
                      </a:rPr>
                      <m:t>𝑠</m:t>
                    </m:r>
                  </m:oMath>
                </a14:m>
                <a:r>
                  <a:rPr lang="en-US" sz="2400" dirty="0"/>
                  <a:t> is the sample standard deviation and </a:t>
                </a:r>
                <a14:m>
                  <m:oMath xmlns:m="http://schemas.openxmlformats.org/officeDocument/2006/math">
                    <m:r>
                      <a:rPr lang="en-US" sz="2400" b="0" i="1" smtClean="0">
                        <a:latin typeface="Cambria Math" panose="02040503050406030204" pitchFamily="18" charset="0"/>
                      </a:rPr>
                      <m:t>𝑛</m:t>
                    </m:r>
                  </m:oMath>
                </a14:m>
                <a:r>
                  <a:rPr lang="en-US" sz="2400" dirty="0"/>
                  <a:t> is the number of people sampled.</a:t>
                </a:r>
              </a:p>
              <a:p>
                <a:pPr>
                  <a:lnSpc>
                    <a:spcPct val="100000"/>
                  </a:lnSpc>
                  <a:spcBef>
                    <a:spcPts val="1600"/>
                  </a:spcBef>
                </a:pPr>
                <a:r>
                  <a:rPr lang="en-US" sz="2400" b="1" dirty="0"/>
                  <a:t>Sampling distribution: </a:t>
                </a:r>
                <a:br>
                  <a:rPr lang="en-US" sz="2400" dirty="0"/>
                </a:br>
                <a:r>
                  <a:rPr lang="en-US" sz="2400" dirty="0"/>
                  <a:t>Student’s t-distribution with n-1 degrees of freedom</a:t>
                </a:r>
              </a:p>
            </p:txBody>
          </p:sp>
        </mc:Choice>
        <mc:Fallback xmlns="">
          <p:sp>
            <p:nvSpPr>
              <p:cNvPr id="20" name="Content Placeholder 2">
                <a:extLst>
                  <a:ext uri="{FF2B5EF4-FFF2-40B4-BE49-F238E27FC236}">
                    <a16:creationId xmlns:a16="http://schemas.microsoft.com/office/drawing/2014/main" id="{24BE1B60-E74D-764F-AFCC-5D4098029640}"/>
                  </a:ext>
                </a:extLst>
              </p:cNvPr>
              <p:cNvSpPr>
                <a:spLocks noGrp="1" noRot="1" noChangeAspect="1" noMove="1" noResize="1" noEditPoints="1" noAdjustHandles="1" noChangeArrowheads="1" noChangeShapeType="1" noTextEdit="1"/>
              </p:cNvSpPr>
              <p:nvPr>
                <p:ph idx="1"/>
              </p:nvPr>
            </p:nvSpPr>
            <p:spPr>
              <a:xfrm>
                <a:off x="424803" y="1183163"/>
                <a:ext cx="5904899" cy="5422354"/>
              </a:xfrm>
              <a:blipFill>
                <a:blip r:embed="rId3"/>
                <a:stretch>
                  <a:fillRect l="-1073" t="-1168"/>
                </a:stretch>
              </a:blipFill>
            </p:spPr>
            <p:txBody>
              <a:bodyPr/>
              <a:lstStyle/>
              <a:p>
                <a:r>
                  <a:rPr lang="en-US">
                    <a:noFill/>
                  </a:rPr>
                  <a:t> </a:t>
                </a:r>
              </a:p>
            </p:txBody>
          </p:sp>
        </mc:Fallback>
      </mc:AlternateContent>
      <p:sp>
        <p:nvSpPr>
          <p:cNvPr id="21" name="Rectangle 20">
            <a:extLst>
              <a:ext uri="{FF2B5EF4-FFF2-40B4-BE49-F238E27FC236}">
                <a16:creationId xmlns:a16="http://schemas.microsoft.com/office/drawing/2014/main" id="{BFFCEDFD-2A4E-8449-870C-CE64E20EAAB5}"/>
              </a:ext>
            </a:extLst>
          </p:cNvPr>
          <p:cNvSpPr/>
          <p:nvPr/>
        </p:nvSpPr>
        <p:spPr>
          <a:xfrm>
            <a:off x="2345148" y="1776635"/>
            <a:ext cx="915700" cy="369332"/>
          </a:xfrm>
          <a:prstGeom prst="rect">
            <a:avLst/>
          </a:prstGeom>
        </p:spPr>
        <p:txBody>
          <a:bodyPr wrap="none">
            <a:spAutoFit/>
          </a:bodyPr>
          <a:lstStyle/>
          <a:p>
            <a:r>
              <a:rPr lang="en-US" b="1" dirty="0">
                <a:solidFill>
                  <a:schemeClr val="accent5"/>
                </a:solidFill>
              </a:rPr>
              <a:t>(Truth)</a:t>
            </a:r>
          </a:p>
        </p:txBody>
      </p:sp>
      <p:sp>
        <p:nvSpPr>
          <p:cNvPr id="22" name="Rectangle 21">
            <a:extLst>
              <a:ext uri="{FF2B5EF4-FFF2-40B4-BE49-F238E27FC236}">
                <a16:creationId xmlns:a16="http://schemas.microsoft.com/office/drawing/2014/main" id="{AFEDC9A0-8F4D-284F-846C-54ABB9711D21}"/>
              </a:ext>
            </a:extLst>
          </p:cNvPr>
          <p:cNvSpPr/>
          <p:nvPr/>
        </p:nvSpPr>
        <p:spPr>
          <a:xfrm>
            <a:off x="3377252" y="1776635"/>
            <a:ext cx="2492990" cy="369332"/>
          </a:xfrm>
          <a:prstGeom prst="rect">
            <a:avLst/>
          </a:prstGeom>
        </p:spPr>
        <p:txBody>
          <a:bodyPr wrap="none">
            <a:spAutoFit/>
          </a:bodyPr>
          <a:lstStyle/>
          <a:p>
            <a:r>
              <a:rPr lang="en-US" b="1" dirty="0">
                <a:solidFill>
                  <a:schemeClr val="accent2"/>
                </a:solidFill>
              </a:rPr>
              <a:t>(Hypothesized value)</a:t>
            </a:r>
          </a:p>
        </p:txBody>
      </p:sp>
    </p:spTree>
    <p:extLst>
      <p:ext uri="{BB962C8B-B14F-4D97-AF65-F5344CB8AC3E}">
        <p14:creationId xmlns:p14="http://schemas.microsoft.com/office/powerpoint/2010/main" val="1318894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a:extLst>
              <a:ext uri="{FF2B5EF4-FFF2-40B4-BE49-F238E27FC236}">
                <a16:creationId xmlns:a16="http://schemas.microsoft.com/office/drawing/2014/main" id="{60466E5D-3F96-A340-AF66-1575A297C0DE}"/>
              </a:ext>
            </a:extLst>
          </p:cNvPr>
          <p:cNvPicPr>
            <a:picLocks noChangeAspect="1"/>
          </p:cNvPicPr>
          <p:nvPr/>
        </p:nvPicPr>
        <p:blipFill rotWithShape="1">
          <a:blip r:embed="rId3">
            <a:extLst>
              <a:ext uri="{28A0092B-C50C-407E-A947-70E740481C1C}">
                <a14:useLocalDpi xmlns:a14="http://schemas.microsoft.com/office/drawing/2010/main" val="0"/>
              </a:ext>
            </a:extLst>
          </a:blip>
          <a:srcRect t="16950" r="4424" b="15627"/>
          <a:stretch/>
        </p:blipFill>
        <p:spPr bwMode="auto">
          <a:xfrm>
            <a:off x="1272653" y="3871308"/>
            <a:ext cx="3627151" cy="1860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70BABFE2-1CD2-9F43-BE02-28F45DEA305A}"/>
              </a:ext>
            </a:extLst>
          </p:cNvPr>
          <p:cNvPicPr>
            <a:picLocks noChangeAspect="1"/>
          </p:cNvPicPr>
          <p:nvPr/>
        </p:nvPicPr>
        <p:blipFill rotWithShape="1">
          <a:blip r:embed="rId4">
            <a:extLst>
              <a:ext uri="{28A0092B-C50C-407E-A947-70E740481C1C}">
                <a14:useLocalDpi xmlns:a14="http://schemas.microsoft.com/office/drawing/2010/main" val="0"/>
              </a:ext>
            </a:extLst>
          </a:blip>
          <a:srcRect t="17753" r="3503"/>
          <a:stretch/>
        </p:blipFill>
        <p:spPr bwMode="auto">
          <a:xfrm>
            <a:off x="1272652" y="1368732"/>
            <a:ext cx="3627151" cy="1860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6096000" y="1368732"/>
            <a:ext cx="5540522" cy="4871661"/>
          </a:xfrm>
        </p:spPr>
        <p:txBody>
          <a:bodyPr>
            <a:noAutofit/>
          </a:bodyPr>
          <a:lstStyle/>
          <a:p>
            <a:pPr marL="0" indent="0">
              <a:lnSpc>
                <a:spcPct val="100000"/>
              </a:lnSpc>
              <a:buNone/>
            </a:pPr>
            <a:r>
              <a:rPr lang="en-US" sz="2400" i="1" dirty="0"/>
              <a:t>Obama’s campaign team is testing two landing pages. To that end, they ran an experiment, where 50% of visitors saw one graphic, and 50% saw another. To gather additional information, they then surveyed 200 randomly selected recent donors, and matched their survey responses to their website and donation behavior.</a:t>
            </a:r>
          </a:p>
          <a:p>
            <a:pPr marL="0" indent="0">
              <a:lnSpc>
                <a:spcPct val="100000"/>
              </a:lnSpc>
              <a:buNone/>
            </a:pPr>
            <a:endParaRPr lang="en-US" sz="2400" dirty="0"/>
          </a:p>
          <a:p>
            <a:pPr marL="0" indent="0" algn="ctr">
              <a:lnSpc>
                <a:spcPct val="100000"/>
              </a:lnSpc>
              <a:buNone/>
            </a:pPr>
            <a:r>
              <a:rPr lang="en-US" sz="2400" b="1" dirty="0"/>
              <a:t>Let’s examine that data in Excel.</a:t>
            </a:r>
          </a:p>
        </p:txBody>
      </p:sp>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Tree>
    <p:extLst>
      <p:ext uri="{BB962C8B-B14F-4D97-AF65-F5344CB8AC3E}">
        <p14:creationId xmlns:p14="http://schemas.microsoft.com/office/powerpoint/2010/main" val="12843933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668806" y="1139001"/>
                <a:ext cx="5202905" cy="5141973"/>
              </a:xfrm>
            </p:spPr>
            <p:txBody>
              <a:bodyPr>
                <a:noAutofit/>
              </a:bodyPr>
              <a:lstStyle/>
              <a:p>
                <a:pPr marL="0" indent="0">
                  <a:lnSpc>
                    <a:spcPct val="100000"/>
                  </a:lnSpc>
                  <a:buNone/>
                </a:pPr>
                <a:r>
                  <a:rPr lang="en-US" sz="2200" i="1" dirty="0"/>
                  <a:t>Before comparing the two treatments, the team first wants to know if the surveyed group is significantly different, in terms of donation amount, than the average donor. They know that the average donation amount is $130. </a:t>
                </a:r>
              </a:p>
              <a:p>
                <a:pPr marL="0" indent="0">
                  <a:lnSpc>
                    <a:spcPct val="100000"/>
                  </a:lnSpc>
                  <a:buNone/>
                </a:pPr>
                <a:endParaRPr lang="en-US" sz="2200" dirty="0"/>
              </a:p>
              <a:p>
                <a:pPr marL="0" indent="0" algn="ctr">
                  <a:lnSpc>
                    <a:spcPct val="100000"/>
                  </a:lnSpc>
                  <a:buNone/>
                </a:pPr>
                <a14:m>
                  <m:oMathPara xmlns:m="http://schemas.openxmlformats.org/officeDocument/2006/math">
                    <m:oMathParaPr>
                      <m:jc m:val="centerGroup"/>
                    </m:oMathParaPr>
                    <m:oMath xmlns:m="http://schemas.openxmlformats.org/officeDocument/2006/math">
                      <m:sSub>
                        <m:sSubPr>
                          <m:ctrlPr>
                            <a:rPr lang="en-US" sz="2200" i="1" smtClean="0">
                              <a:solidFill>
                                <a:schemeClr val="tx1"/>
                              </a:solidFill>
                              <a:latin typeface="Cambria Math" panose="02040503050406030204" pitchFamily="18" charset="0"/>
                            </a:rPr>
                          </m:ctrlPr>
                        </m:sSubPr>
                        <m:e>
                          <m:r>
                            <a:rPr lang="en-US" sz="2200" i="1">
                              <a:solidFill>
                                <a:schemeClr val="tx1"/>
                              </a:solidFill>
                              <a:latin typeface="Cambria Math" panose="02040503050406030204" pitchFamily="18" charset="0"/>
                            </a:rPr>
                            <m:t>𝐻</m:t>
                          </m:r>
                        </m:e>
                        <m:sub>
                          <m:r>
                            <a:rPr lang="en-US" sz="2200" i="1">
                              <a:solidFill>
                                <a:schemeClr val="tx1"/>
                              </a:solidFill>
                              <a:latin typeface="Cambria Math" panose="02040503050406030204" pitchFamily="18" charset="0"/>
                            </a:rPr>
                            <m:t>0</m:t>
                          </m:r>
                        </m:sub>
                      </m:sSub>
                      <m:r>
                        <a:rPr lang="en-US" sz="2200" b="0" i="1" smtClean="0">
                          <a:solidFill>
                            <a:schemeClr val="tx1"/>
                          </a:solidFill>
                          <a:latin typeface="Cambria Math" panose="02040503050406030204" pitchFamily="18" charset="0"/>
                        </a:rPr>
                        <m:t>: </m:t>
                      </m:r>
                      <m:r>
                        <a:rPr lang="en-US" sz="2200" i="1">
                          <a:solidFill>
                            <a:schemeClr val="tx1"/>
                          </a:solidFill>
                          <a:latin typeface="Cambria Math" panose="02040503050406030204" pitchFamily="18" charset="0"/>
                        </a:rPr>
                        <m:t>𝜇</m:t>
                      </m:r>
                      <m:r>
                        <a:rPr lang="en-US" sz="2200" b="0" i="1" smtClean="0">
                          <a:solidFill>
                            <a:schemeClr val="tx1"/>
                          </a:solidFill>
                          <a:latin typeface="Cambria Math" panose="02040503050406030204" pitchFamily="18" charset="0"/>
                        </a:rPr>
                        <m:t>=130</m:t>
                      </m:r>
                    </m:oMath>
                    <m:oMath xmlns:m="http://schemas.openxmlformats.org/officeDocument/2006/math">
                      <m:sSub>
                        <m:sSubPr>
                          <m:ctrlPr>
                            <a:rPr lang="en-US" sz="2200" b="0" i="1" smtClean="0">
                              <a:solidFill>
                                <a:schemeClr val="tx1"/>
                              </a:solidFill>
                              <a:latin typeface="Cambria Math" panose="02040503050406030204" pitchFamily="18" charset="0"/>
                            </a:rPr>
                          </m:ctrlPr>
                        </m:sSubPr>
                        <m:e>
                          <m:r>
                            <a:rPr lang="en-US" sz="2200" b="0" i="1" smtClean="0">
                              <a:solidFill>
                                <a:schemeClr val="tx1"/>
                              </a:solidFill>
                              <a:latin typeface="Cambria Math" panose="02040503050406030204" pitchFamily="18" charset="0"/>
                            </a:rPr>
                            <m:t>𝐻</m:t>
                          </m:r>
                        </m:e>
                        <m:sub>
                          <m:r>
                            <a:rPr lang="en-US" sz="2200" b="0" i="1" smtClean="0">
                              <a:solidFill>
                                <a:schemeClr val="tx1"/>
                              </a:solidFill>
                              <a:latin typeface="Cambria Math" panose="02040503050406030204" pitchFamily="18" charset="0"/>
                            </a:rPr>
                            <m:t>1</m:t>
                          </m:r>
                        </m:sub>
                      </m:sSub>
                      <m:r>
                        <a:rPr lang="en-US" sz="2200" b="0" i="1" smtClean="0">
                          <a:solidFill>
                            <a:schemeClr val="tx1"/>
                          </a:solidFill>
                          <a:latin typeface="Cambria Math" panose="02040503050406030204" pitchFamily="18" charset="0"/>
                        </a:rPr>
                        <m:t>: </m:t>
                      </m:r>
                      <m:r>
                        <a:rPr lang="en-US" sz="2200" b="0" i="1" smtClean="0">
                          <a:solidFill>
                            <a:schemeClr val="tx1"/>
                          </a:solidFill>
                          <a:latin typeface="Cambria Math" panose="02040503050406030204" pitchFamily="18" charset="0"/>
                        </a:rPr>
                        <m:t>𝜇</m:t>
                      </m:r>
                      <m:r>
                        <a:rPr lang="en-US" sz="2200" b="0" i="1" smtClean="0">
                          <a:solidFill>
                            <a:schemeClr val="tx1"/>
                          </a:solidFill>
                          <a:latin typeface="Cambria Math" panose="02040503050406030204" pitchFamily="18" charset="0"/>
                        </a:rPr>
                        <m:t>≠130</m:t>
                      </m:r>
                    </m:oMath>
                  </m:oMathPara>
                </a14:m>
                <a:br>
                  <a:rPr lang="en-US" sz="2200" dirty="0"/>
                </a:br>
                <a:br>
                  <a:rPr lang="en-US" sz="2200" dirty="0"/>
                </a:br>
                <a:r>
                  <a:rPr lang="en-US" sz="2200" dirty="0"/>
                  <a:t>Significance level: </a:t>
                </a:r>
                <a14:m>
                  <m:oMath xmlns:m="http://schemas.openxmlformats.org/officeDocument/2006/math">
                    <m:r>
                      <a:rPr lang="en-US" sz="2200" b="0" i="1" smtClean="0">
                        <a:latin typeface="Cambria Math" panose="02040503050406030204" pitchFamily="18" charset="0"/>
                      </a:rPr>
                      <m:t>𝛼</m:t>
                    </m:r>
                    <m:r>
                      <a:rPr lang="en-US" sz="2200" b="0" i="1" smtClean="0">
                        <a:latin typeface="Cambria Math" panose="02040503050406030204" pitchFamily="18" charset="0"/>
                      </a:rPr>
                      <m:t>=0.05</m:t>
                    </m:r>
                  </m:oMath>
                </a14:m>
                <a:br>
                  <a:rPr lang="en-US" sz="2200" b="0" dirty="0"/>
                </a:br>
                <a:endParaRPr lang="en-US" sz="2200" b="0" dirty="0"/>
              </a:p>
              <a:p>
                <a:pPr marL="0" indent="0" algn="ctr">
                  <a:lnSpc>
                    <a:spcPct val="100000"/>
                  </a:lnSpc>
                  <a:buNone/>
                </a:pPr>
                <a14:m>
                  <m:oMathPara xmlns:m="http://schemas.openxmlformats.org/officeDocument/2006/math">
                    <m:oMathParaPr>
                      <m:jc m:val="centerGroup"/>
                    </m:oMathParaPr>
                    <m:oMath xmlns:m="http://schemas.openxmlformats.org/officeDocument/2006/math">
                      <m:r>
                        <a:rPr lang="en-US" sz="2200" i="1">
                          <a:latin typeface="Cambria Math" panose="02040503050406030204" pitchFamily="18" charset="0"/>
                        </a:rPr>
                        <m:t>𝑡</m:t>
                      </m:r>
                      <m:r>
                        <a:rPr lang="en-US" sz="2200" i="1">
                          <a:latin typeface="Cambria Math" panose="02040503050406030204" pitchFamily="18" charset="0"/>
                        </a:rPr>
                        <m:t>=</m:t>
                      </m:r>
                      <m:f>
                        <m:fPr>
                          <m:ctrlPr>
                            <a:rPr lang="en-US" sz="2200" i="1">
                              <a:latin typeface="Cambria Math" panose="02040503050406030204" pitchFamily="18" charset="0"/>
                            </a:rPr>
                          </m:ctrlPr>
                        </m:fPr>
                        <m:num>
                          <m:acc>
                            <m:accPr>
                              <m:chr m:val="̅"/>
                              <m:ctrlPr>
                                <a:rPr lang="en-US" sz="2200" i="1">
                                  <a:latin typeface="Cambria Math" panose="02040503050406030204" pitchFamily="18" charset="0"/>
                                </a:rPr>
                              </m:ctrlPr>
                            </m:accPr>
                            <m:e>
                              <m:r>
                                <a:rPr lang="en-US" sz="2200" i="1">
                                  <a:latin typeface="Cambria Math" panose="02040503050406030204" pitchFamily="18" charset="0"/>
                                </a:rPr>
                                <m:t>𝑥</m:t>
                              </m:r>
                            </m:e>
                          </m:acc>
                          <m:r>
                            <a:rPr lang="en-US" sz="2200" i="1">
                              <a:latin typeface="Cambria Math" panose="02040503050406030204" pitchFamily="18" charset="0"/>
                            </a:rPr>
                            <m:t>−</m:t>
                          </m:r>
                          <m:sSub>
                            <m:sSubPr>
                              <m:ctrlPr>
                                <a:rPr lang="en-US" sz="2200" b="0" i="1" smtClean="0">
                                  <a:latin typeface="Cambria Math" panose="02040503050406030204" pitchFamily="18" charset="0"/>
                                </a:rPr>
                              </m:ctrlPr>
                            </m:sSubPr>
                            <m:e>
                              <m:r>
                                <a:rPr lang="en-US" sz="2200" i="1">
                                  <a:latin typeface="Cambria Math" panose="02040503050406030204" pitchFamily="18" charset="0"/>
                                </a:rPr>
                                <m:t>𝜇</m:t>
                              </m:r>
                            </m:e>
                            <m:sub>
                              <m:r>
                                <a:rPr lang="en-US" sz="2200" b="0" i="1" smtClean="0">
                                  <a:latin typeface="Cambria Math" panose="02040503050406030204" pitchFamily="18" charset="0"/>
                                </a:rPr>
                                <m:t>0</m:t>
                              </m:r>
                            </m:sub>
                          </m:sSub>
                        </m:num>
                        <m:den>
                          <m:r>
                            <a:rPr lang="en-US" sz="2200" i="1">
                              <a:latin typeface="Cambria Math" panose="02040503050406030204" pitchFamily="18" charset="0"/>
                            </a:rPr>
                            <m:t>𝑠</m:t>
                          </m:r>
                          <m:r>
                            <a:rPr lang="en-US" sz="2200" i="1">
                              <a:latin typeface="Cambria Math" panose="02040503050406030204" pitchFamily="18" charset="0"/>
                            </a:rPr>
                            <m:t>/</m:t>
                          </m:r>
                          <m:rad>
                            <m:radPr>
                              <m:degHide m:val="on"/>
                              <m:ctrlPr>
                                <a:rPr lang="en-US" sz="2200" i="1">
                                  <a:latin typeface="Cambria Math" panose="02040503050406030204" pitchFamily="18" charset="0"/>
                                </a:rPr>
                              </m:ctrlPr>
                            </m:radPr>
                            <m:deg/>
                            <m:e>
                              <m:r>
                                <a:rPr lang="en-US" sz="2200" i="1">
                                  <a:latin typeface="Cambria Math" panose="02040503050406030204" pitchFamily="18" charset="0"/>
                                </a:rPr>
                                <m:t>𝑛</m:t>
                              </m:r>
                            </m:e>
                          </m:rad>
                        </m:den>
                      </m:f>
                    </m:oMath>
                  </m:oMathPara>
                </a14:m>
                <a:endParaRPr lang="en-US" sz="2200" dirty="0"/>
              </a:p>
              <a:p>
                <a:pPr marL="0" indent="0" algn="ctr">
                  <a:lnSpc>
                    <a:spcPct val="100000"/>
                  </a:lnSpc>
                  <a:buNone/>
                </a:pPr>
                <a:endParaRPr lang="en-US" sz="2200" dirty="0"/>
              </a:p>
            </p:txBody>
          </p:sp>
        </mc:Choice>
        <mc:Fallback xmlns="">
          <p:sp>
            <p:nvSpPr>
              <p:cNvPr id="5" name="Content Placeholder 2">
                <a:extLst>
                  <a:ext uri="{FF2B5EF4-FFF2-40B4-BE49-F238E27FC236}">
                    <a16:creationId xmlns:a16="http://schemas.microsoft.com/office/drawing/2014/main" id="{60CE6248-14C4-9C4E-9AE1-B4DFEC79AA55}"/>
                  </a:ext>
                </a:extLst>
              </p:cNvPr>
              <p:cNvSpPr>
                <a:spLocks noGrp="1" noRot="1" noChangeAspect="1" noMove="1" noResize="1" noEditPoints="1" noAdjustHandles="1" noChangeArrowheads="1" noChangeShapeType="1" noTextEdit="1"/>
              </p:cNvSpPr>
              <p:nvPr>
                <p:ph idx="1"/>
              </p:nvPr>
            </p:nvSpPr>
            <p:spPr>
              <a:xfrm>
                <a:off x="668806" y="1139001"/>
                <a:ext cx="5202905" cy="5141973"/>
              </a:xfrm>
              <a:blipFill>
                <a:blip r:embed="rId3"/>
                <a:stretch>
                  <a:fillRect l="-1463" t="-739" r="-488"/>
                </a:stretch>
              </a:blipFill>
            </p:spPr>
            <p:txBody>
              <a:bodyPr/>
              <a:lstStyle/>
              <a:p>
                <a:r>
                  <a:rPr lang="en-US">
                    <a:noFill/>
                  </a:rPr>
                  <a:t> </a:t>
                </a:r>
              </a:p>
            </p:txBody>
          </p:sp>
        </mc:Fallback>
      </mc:AlternateContent>
      <p:sp>
        <p:nvSpPr>
          <p:cNvPr id="6" name="Content Placeholder 2">
            <a:extLst>
              <a:ext uri="{FF2B5EF4-FFF2-40B4-BE49-F238E27FC236}">
                <a16:creationId xmlns:a16="http://schemas.microsoft.com/office/drawing/2014/main" id="{E4BA96CC-32B6-864D-863E-373144F2819B}"/>
              </a:ext>
            </a:extLst>
          </p:cNvPr>
          <p:cNvSpPr txBox="1">
            <a:spLocks/>
          </p:cNvSpPr>
          <p:nvPr/>
        </p:nvSpPr>
        <p:spPr>
          <a:xfrm>
            <a:off x="6320290" y="966789"/>
            <a:ext cx="5540522" cy="5486399"/>
          </a:xfrm>
          <a:prstGeom prst="rect">
            <a:avLst/>
          </a:prstGeom>
          <a:solidFill>
            <a:schemeClr val="accent2">
              <a:alpha val="2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91440" rIns="182880" bIns="9144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000" u="sng" dirty="0"/>
              <a:t>Steps to do a hypothesis test</a:t>
            </a:r>
          </a:p>
          <a:p>
            <a:pPr marL="342900" indent="-342900">
              <a:lnSpc>
                <a:spcPct val="110000"/>
              </a:lnSpc>
              <a:buFont typeface="+mj-lt"/>
              <a:buAutoNum type="arabicPeriod"/>
            </a:pPr>
            <a:r>
              <a:rPr lang="en-US" sz="2000" dirty="0"/>
              <a:t>Set the hypotheses, a significance level, and determine the test statistic</a:t>
            </a:r>
          </a:p>
          <a:p>
            <a:pPr marL="342900" indent="-342900">
              <a:lnSpc>
                <a:spcPct val="110000"/>
              </a:lnSpc>
              <a:buFont typeface="+mj-lt"/>
              <a:buAutoNum type="arabicPeriod"/>
            </a:pPr>
            <a:r>
              <a:rPr lang="en-US" sz="2000" dirty="0"/>
              <a:t>Use the data and the null hypothesis to compute the test statistic</a:t>
            </a:r>
          </a:p>
          <a:p>
            <a:pPr marL="342900" indent="-342900">
              <a:lnSpc>
                <a:spcPct val="110000"/>
              </a:lnSpc>
              <a:buFont typeface="+mj-lt"/>
              <a:buAutoNum type="arabicPeriod"/>
            </a:pPr>
            <a:r>
              <a:rPr lang="en-US" sz="2000" dirty="0"/>
              <a:t>Compute the probability of seeing a value more extreme than the test statistic under the sampling distribution (the P-value):</a:t>
            </a:r>
          </a:p>
          <a:p>
            <a:pPr lvl="1">
              <a:lnSpc>
                <a:spcPct val="110000"/>
              </a:lnSpc>
            </a:pPr>
            <a:r>
              <a:rPr lang="en-US" sz="1800" dirty="0"/>
              <a:t>If your alternative is </a:t>
            </a:r>
            <a:r>
              <a:rPr lang="en-US" sz="1800" i="1" u="sng" dirty="0"/>
              <a:t>one-sided</a:t>
            </a:r>
            <a:r>
              <a:rPr lang="en-US" sz="1800" i="1" dirty="0"/>
              <a:t>:</a:t>
            </a:r>
            <a:r>
              <a:rPr lang="en-US" sz="1800" dirty="0"/>
              <a:t> take the absolute value of the test statistic and compute the greater than probability</a:t>
            </a:r>
          </a:p>
          <a:p>
            <a:pPr lvl="1">
              <a:lnSpc>
                <a:spcPct val="110000"/>
              </a:lnSpc>
            </a:pPr>
            <a:r>
              <a:rPr lang="en-US" sz="1800" dirty="0"/>
              <a:t>If your alternative is </a:t>
            </a:r>
            <a:r>
              <a:rPr lang="en-US" sz="1800" i="1" u="sng" dirty="0"/>
              <a:t>two-sided</a:t>
            </a:r>
            <a:r>
              <a:rPr lang="en-US" sz="1800" dirty="0"/>
              <a:t>: multiply the one-sided number by 2.</a:t>
            </a:r>
          </a:p>
          <a:p>
            <a:pPr marL="342900" indent="-342900">
              <a:lnSpc>
                <a:spcPct val="110000"/>
              </a:lnSpc>
              <a:buFont typeface="+mj-lt"/>
              <a:buAutoNum type="arabicPeriod"/>
            </a:pPr>
            <a:r>
              <a:rPr lang="en-US" sz="2000" dirty="0"/>
              <a:t>If P-value &lt; cutoff, reject H</a:t>
            </a:r>
            <a:r>
              <a:rPr lang="en-US" sz="2000" baseline="-25000" dirty="0"/>
              <a:t>0 </a:t>
            </a:r>
            <a:r>
              <a:rPr lang="en-US" sz="2000" dirty="0"/>
              <a:t>in favor of H</a:t>
            </a:r>
            <a:r>
              <a:rPr lang="en-US" sz="2000" baseline="-25000" dirty="0"/>
              <a:t>1</a:t>
            </a:r>
            <a:endParaRPr lang="en-US" sz="2000" dirty="0"/>
          </a:p>
        </p:txBody>
      </p:sp>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Tree>
    <p:extLst>
      <p:ext uri="{BB962C8B-B14F-4D97-AF65-F5344CB8AC3E}">
        <p14:creationId xmlns:p14="http://schemas.microsoft.com/office/powerpoint/2010/main" val="3491349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87EB4-F79E-5B46-A341-D9365DFED2D6}"/>
              </a:ext>
            </a:extLst>
          </p:cNvPr>
          <p:cNvSpPr>
            <a:spLocks noGrp="1"/>
          </p:cNvSpPr>
          <p:nvPr>
            <p:ph type="title"/>
          </p:nvPr>
        </p:nvSpPr>
        <p:spPr/>
        <p:txBody>
          <a:bodyPr/>
          <a:lstStyle/>
          <a:p>
            <a:r>
              <a:rPr lang="en-US" dirty="0"/>
              <a:t>Two Sample t-Test</a:t>
            </a:r>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4C41739E-3323-A746-8BF6-442DA19CD2AE}"/>
                  </a:ext>
                </a:extLst>
              </p:cNvPr>
              <p:cNvSpPr txBox="1">
                <a:spLocks/>
              </p:cNvSpPr>
              <p:nvPr/>
            </p:nvSpPr>
            <p:spPr>
              <a:xfrm>
                <a:off x="424804" y="1183162"/>
                <a:ext cx="5671196" cy="5504241"/>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b="1" dirty="0"/>
                  <a:t>Null hypothesis: </a:t>
                </a:r>
                <a:r>
                  <a:rPr lang="en-US" sz="2400" dirty="0"/>
                  <a:t>the mean of group 1 equals the mean of group 2:</a:t>
                </a:r>
                <a:br>
                  <a:rPr lang="en-US" sz="2400" dirty="0"/>
                </a:br>
                <a:endParaRPr lang="en-US" sz="600" dirty="0"/>
              </a:p>
              <a:p>
                <a:pPr marL="457200" lvl="1" indent="0" algn="ctr">
                  <a:buFont typeface="Arial" panose="020B0604020202020204" pitchFamily="34" charse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𝐻</m:t>
                          </m:r>
                        </m:e>
                        <m:sub>
                          <m:r>
                            <a:rPr lang="en-US" i="1">
                              <a:latin typeface="Cambria Math" panose="02040503050406030204" pitchFamily="18" charset="0"/>
                            </a:rPr>
                            <m:t>0</m:t>
                          </m:r>
                        </m:sub>
                      </m:sSub>
                      <m:r>
                        <a:rPr lang="en-US" i="1">
                          <a:latin typeface="Cambria Math" panose="02040503050406030204" pitchFamily="18" charset="0"/>
                        </a:rPr>
                        <m:t>: </m:t>
                      </m:r>
                      <m:sSub>
                        <m:sSubPr>
                          <m:ctrlPr>
                            <a:rPr lang="en-US" b="0" i="1" smtClean="0">
                              <a:latin typeface="Cambria Math" panose="02040503050406030204" pitchFamily="18" charset="0"/>
                            </a:rPr>
                          </m:ctrlPr>
                        </m:sSubPr>
                        <m:e>
                          <m:r>
                            <a:rPr lang="en-US" i="1">
                              <a:latin typeface="Cambria Math" panose="02040503050406030204" pitchFamily="18" charset="0"/>
                            </a:rPr>
                            <m:t>𝜇</m:t>
                          </m:r>
                        </m:e>
                        <m:sub>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𝜇</m:t>
                          </m:r>
                        </m:e>
                        <m:sub>
                          <m:r>
                            <a:rPr lang="en-US" b="0" i="1" smtClean="0">
                              <a:latin typeface="Cambria Math" panose="02040503050406030204" pitchFamily="18" charset="0"/>
                            </a:rPr>
                            <m:t>2</m:t>
                          </m:r>
                        </m:sub>
                      </m:sSub>
                    </m:oMath>
                  </m:oMathPara>
                </a14:m>
                <a:endParaRPr lang="en-US" b="1" dirty="0"/>
              </a:p>
              <a:p>
                <a:pPr>
                  <a:lnSpc>
                    <a:spcPct val="100000"/>
                  </a:lnSpc>
                  <a:spcBef>
                    <a:spcPts val="1600"/>
                  </a:spcBef>
                </a:pPr>
                <a:r>
                  <a:rPr lang="en-US" sz="2400" b="1" dirty="0"/>
                  <a:t>Alternative hypothesis: </a:t>
                </a:r>
                <a:r>
                  <a:rPr lang="en-US" sz="2400" dirty="0"/>
                  <a:t>can be one-tailed (e.g.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1</m:t>
                        </m:r>
                      </m:sub>
                    </m:sSub>
                    <m:r>
                      <a:rPr lang="en-US" sz="2400" b="0" i="1" smtClean="0">
                        <a:latin typeface="Cambria Math" panose="02040503050406030204" pitchFamily="18" charset="0"/>
                      </a:rPr>
                      <m:t>&gt;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2</m:t>
                        </m:r>
                      </m:sub>
                    </m:sSub>
                  </m:oMath>
                </a14:m>
                <a:r>
                  <a:rPr lang="en-US" sz="2400" dirty="0"/>
                  <a:t>) or two-tailed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1</m:t>
                        </m:r>
                      </m:sub>
                    </m:sSub>
                    <m:r>
                      <a:rPr lang="en-US" sz="2400" b="0" i="1" smtClean="0">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𝜇</m:t>
                        </m:r>
                      </m:e>
                      <m:sub>
                        <m:r>
                          <a:rPr lang="en-US" sz="2400" i="1">
                            <a:latin typeface="Cambria Math" panose="02040503050406030204" pitchFamily="18" charset="0"/>
                          </a:rPr>
                          <m:t>2</m:t>
                        </m:r>
                      </m:sub>
                    </m:sSub>
                  </m:oMath>
                </a14:m>
                <a:r>
                  <a:rPr lang="en-US" sz="2400" dirty="0"/>
                  <a:t>)</a:t>
                </a:r>
              </a:p>
              <a:p>
                <a:pPr>
                  <a:lnSpc>
                    <a:spcPct val="100000"/>
                  </a:lnSpc>
                  <a:spcBef>
                    <a:spcPts val="1600"/>
                  </a:spcBef>
                </a:pPr>
                <a:r>
                  <a:rPr lang="en-US" sz="2400" b="1" dirty="0"/>
                  <a:t>Test statistic:</a:t>
                </a:r>
                <a:br>
                  <a:rPr lang="en-US" sz="2400" dirty="0"/>
                </a:br>
                <a14:m>
                  <m:oMath xmlns:m="http://schemas.openxmlformats.org/officeDocument/2006/math">
                    <m:r>
                      <a:rPr lang="en-US" sz="2400" i="1" smtClean="0">
                        <a:latin typeface="Cambria Math" panose="02040503050406030204" pitchFamily="18" charset="0"/>
                      </a:rPr>
                      <m:t>𝑡</m:t>
                    </m:r>
                    <m:r>
                      <a:rPr lang="en-US" sz="2400" i="1" smtClean="0">
                        <a:latin typeface="Cambria Math" panose="02040503050406030204" pitchFamily="18" charset="0"/>
                      </a:rPr>
                      <m:t>=</m:t>
                    </m:r>
                    <m:f>
                      <m:fPr>
                        <m:ctrlPr>
                          <a:rPr lang="en-US" sz="2400" i="1" smtClean="0">
                            <a:latin typeface="Cambria Math" panose="02040503050406030204" pitchFamily="18" charset="0"/>
                          </a:rPr>
                        </m:ctrlPr>
                      </m:fPr>
                      <m:num>
                        <m:sSub>
                          <m:sSubPr>
                            <m:ctrlPr>
                              <a:rPr lang="en-US" sz="2400" b="0" i="1" smtClean="0">
                                <a:latin typeface="Cambria Math" panose="02040503050406030204" pitchFamily="18" charset="0"/>
                              </a:rPr>
                            </m:ctrlPr>
                          </m:sSubPr>
                          <m:e>
                            <m:acc>
                              <m:accPr>
                                <m:chr m:val="̅"/>
                                <m:ctrlPr>
                                  <a:rPr lang="en-US" sz="2400" i="1" smtClean="0">
                                    <a:latin typeface="Cambria Math" panose="02040503050406030204" pitchFamily="18" charset="0"/>
                                  </a:rPr>
                                </m:ctrlPr>
                              </m:accPr>
                              <m:e>
                                <m:r>
                                  <a:rPr lang="en-US" sz="2400" i="1" smtClean="0">
                                    <a:latin typeface="Cambria Math" panose="02040503050406030204" pitchFamily="18" charset="0"/>
                                  </a:rPr>
                                  <m:t>𝑥</m:t>
                                </m:r>
                              </m:e>
                            </m:acc>
                          </m:e>
                          <m:sub>
                            <m:r>
                              <a:rPr lang="en-US" sz="2400" b="0" i="1" smtClean="0">
                                <a:latin typeface="Cambria Math" panose="02040503050406030204" pitchFamily="18" charset="0"/>
                              </a:rPr>
                              <m:t>1</m:t>
                            </m:r>
                          </m:sub>
                        </m:sSub>
                        <m:r>
                          <a:rPr lang="en-US" sz="2400" i="1" smtClean="0">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e>
                          <m:sub>
                            <m:r>
                              <a:rPr lang="en-US" sz="2400" b="0" i="1" smtClean="0">
                                <a:latin typeface="Cambria Math" panose="02040503050406030204" pitchFamily="18" charset="0"/>
                              </a:rPr>
                              <m:t>2</m:t>
                            </m:r>
                          </m:sub>
                        </m:sSub>
                      </m:num>
                      <m:den>
                        <m:sSub>
                          <m:sSubPr>
                            <m:ctrlPr>
                              <a:rPr lang="en-US" sz="2400" b="0" i="1" smtClean="0">
                                <a:latin typeface="Cambria Math" panose="02040503050406030204" pitchFamily="18" charset="0"/>
                              </a:rPr>
                            </m:ctrlPr>
                          </m:sSubPr>
                          <m:e>
                            <m:r>
                              <a:rPr lang="en-US" sz="2400" i="1" smtClean="0">
                                <a:latin typeface="Cambria Math" panose="02040503050406030204" pitchFamily="18" charset="0"/>
                              </a:rPr>
                              <m:t>𝑠</m:t>
                            </m:r>
                          </m:e>
                          <m:sub>
                            <m:r>
                              <m:rPr>
                                <m:sty m:val="p"/>
                              </m:rPr>
                              <a:rPr lang="en-US" sz="2400" b="0" i="0" smtClean="0">
                                <a:latin typeface="Cambria Math" panose="02040503050406030204" pitchFamily="18" charset="0"/>
                              </a:rPr>
                              <m:t>Δ</m:t>
                            </m:r>
                          </m:sub>
                        </m:sSub>
                      </m:den>
                    </m:f>
                  </m:oMath>
                </a14:m>
                <a:br>
                  <a:rPr lang="en-US" sz="2400" dirty="0"/>
                </a:br>
                <a:r>
                  <a:rPr lang="en-US" sz="2400" dirty="0"/>
                  <a:t>where </a:t>
                </a:r>
                <a14:m>
                  <m:oMath xmlns:m="http://schemas.openxmlformats.org/officeDocument/2006/math">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e>
                      <m:sub>
                        <m:r>
                          <a:rPr lang="en-US" sz="2400" b="0" i="1" smtClean="0">
                            <a:latin typeface="Cambria Math" panose="02040503050406030204" pitchFamily="18" charset="0"/>
                          </a:rPr>
                          <m:t>1</m:t>
                        </m:r>
                      </m:sub>
                    </m:sSub>
                  </m:oMath>
                </a14:m>
                <a:r>
                  <a:rPr lang="en-US" sz="2400" dirty="0"/>
                  <a:t> is the sample mean of group 1, </a:t>
                </a:r>
                <a14:m>
                  <m:oMath xmlns:m="http://schemas.openxmlformats.org/officeDocument/2006/math">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e>
                      <m:sub>
                        <m:r>
                          <a:rPr lang="en-US" sz="2400" b="0" i="1" smtClean="0">
                            <a:latin typeface="Cambria Math" panose="02040503050406030204" pitchFamily="18" charset="0"/>
                          </a:rPr>
                          <m:t>2</m:t>
                        </m:r>
                      </m:sub>
                    </m:sSub>
                  </m:oMath>
                </a14:m>
                <a:r>
                  <a:rPr lang="en-US" sz="2400" dirty="0"/>
                  <a:t> is the sample mean of group 2, and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𝑠</m:t>
                        </m:r>
                      </m:e>
                      <m:sub>
                        <m:r>
                          <m:rPr>
                            <m:sty m:val="p"/>
                          </m:rPr>
                          <a:rPr lang="en-US" sz="2400">
                            <a:latin typeface="Cambria Math" panose="02040503050406030204" pitchFamily="18" charset="0"/>
                          </a:rPr>
                          <m:t>Δ</m:t>
                        </m:r>
                      </m:sub>
                    </m:sSub>
                  </m:oMath>
                </a14:m>
                <a:r>
                  <a:rPr lang="en-US" sz="2400" dirty="0"/>
                  <a:t> is determined by the properties of the data</a:t>
                </a:r>
              </a:p>
              <a:p>
                <a:pPr>
                  <a:lnSpc>
                    <a:spcPct val="100000"/>
                  </a:lnSpc>
                  <a:spcBef>
                    <a:spcPts val="1600"/>
                  </a:spcBef>
                </a:pPr>
                <a:r>
                  <a:rPr lang="en-US" sz="2400" b="1" dirty="0"/>
                  <a:t>Sampling distribution: </a:t>
                </a:r>
                <a:br>
                  <a:rPr lang="en-US" sz="2400" dirty="0"/>
                </a:br>
                <a:r>
                  <a:rPr lang="en-US" sz="2400" dirty="0"/>
                  <a:t>Student’s t-distribution (</a:t>
                </a:r>
                <a:r>
                  <a:rPr lang="en-US" sz="2400" dirty="0" err="1"/>
                  <a:t>d.f.</a:t>
                </a:r>
                <a:r>
                  <a:rPr lang="en-US" sz="2400" dirty="0"/>
                  <a:t> determined by the properties of the data)</a:t>
                </a:r>
              </a:p>
            </p:txBody>
          </p:sp>
        </mc:Choice>
        <mc:Fallback xmlns="">
          <p:sp>
            <p:nvSpPr>
              <p:cNvPr id="7" name="Content Placeholder 2">
                <a:extLst>
                  <a:ext uri="{FF2B5EF4-FFF2-40B4-BE49-F238E27FC236}">
                    <a16:creationId xmlns:a16="http://schemas.microsoft.com/office/drawing/2014/main" id="{4C41739E-3323-A746-8BF6-442DA19CD2AE}"/>
                  </a:ext>
                </a:extLst>
              </p:cNvPr>
              <p:cNvSpPr txBox="1">
                <a:spLocks noRot="1" noChangeAspect="1" noMove="1" noResize="1" noEditPoints="1" noAdjustHandles="1" noChangeArrowheads="1" noChangeShapeType="1" noTextEdit="1"/>
              </p:cNvSpPr>
              <p:nvPr/>
            </p:nvSpPr>
            <p:spPr>
              <a:xfrm>
                <a:off x="424804" y="1183162"/>
                <a:ext cx="5671196" cy="5504241"/>
              </a:xfrm>
              <a:prstGeom prst="rect">
                <a:avLst/>
              </a:prstGeom>
              <a:blipFill>
                <a:blip r:embed="rId3"/>
                <a:stretch>
                  <a:fillRect l="-1116" t="-1149" r="-1116"/>
                </a:stretch>
              </a:blipFill>
            </p:spPr>
            <p:txBody>
              <a:bodyPr/>
              <a:lstStyle/>
              <a:p>
                <a:r>
                  <a:rPr lang="en-US">
                    <a:noFill/>
                  </a:rPr>
                  <a:t> </a:t>
                </a:r>
              </a:p>
            </p:txBody>
          </p:sp>
        </mc:Fallback>
      </mc:AlternateContent>
      <p:sp>
        <p:nvSpPr>
          <p:cNvPr id="8" name="Content Placeholder 2">
            <a:extLst>
              <a:ext uri="{FF2B5EF4-FFF2-40B4-BE49-F238E27FC236}">
                <a16:creationId xmlns:a16="http://schemas.microsoft.com/office/drawing/2014/main" id="{D3A0ED26-A467-F341-A539-F3A85CCD9A1E}"/>
              </a:ext>
            </a:extLst>
          </p:cNvPr>
          <p:cNvSpPr txBox="1">
            <a:spLocks/>
          </p:cNvSpPr>
          <p:nvPr/>
        </p:nvSpPr>
        <p:spPr>
          <a:xfrm>
            <a:off x="6849374" y="1183162"/>
            <a:ext cx="4917822" cy="4786318"/>
          </a:xfrm>
          <a:prstGeom prst="rect">
            <a:avLst/>
          </a:prstGeom>
          <a:solidFill>
            <a:srgbClr val="F2C100">
              <a:alpha val="20000"/>
            </a:srgb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182880" rIns="182880" bIns="18288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u="sng" dirty="0"/>
              <a:t>Properties of the data</a:t>
            </a:r>
          </a:p>
          <a:p>
            <a:r>
              <a:rPr lang="en-US" sz="2400" dirty="0"/>
              <a:t>Is the data </a:t>
            </a:r>
            <a:r>
              <a:rPr lang="en-US" sz="2400" i="1" dirty="0"/>
              <a:t>paired? </a:t>
            </a:r>
          </a:p>
          <a:p>
            <a:r>
              <a:rPr lang="en-US" sz="2400" dirty="0"/>
              <a:t>Are the sizes of the groups equal?</a:t>
            </a:r>
          </a:p>
          <a:p>
            <a:r>
              <a:rPr lang="en-US" sz="2400" dirty="0"/>
              <a:t>Is the variance within each group assumed to be the same?</a:t>
            </a:r>
          </a:p>
          <a:p>
            <a:pPr marL="0" indent="0">
              <a:buNone/>
            </a:pPr>
            <a:endParaRPr lang="en-US" sz="2400" dirty="0"/>
          </a:p>
          <a:p>
            <a:pPr marL="0" indent="0">
              <a:buNone/>
            </a:pPr>
            <a:r>
              <a:rPr lang="en-US" sz="2400" dirty="0"/>
              <a:t>In terms of test power:</a:t>
            </a:r>
          </a:p>
          <a:p>
            <a:pPr marL="15875" indent="-15875" algn="ctr">
              <a:buNone/>
            </a:pPr>
            <a:r>
              <a:rPr lang="en-US" sz="2400" dirty="0"/>
              <a:t>Paired </a:t>
            </a:r>
            <a:br>
              <a:rPr lang="en-US" sz="2400" dirty="0"/>
            </a:br>
            <a:r>
              <a:rPr lang="en-US" sz="2400" dirty="0"/>
              <a:t>&gt; </a:t>
            </a:r>
            <a:br>
              <a:rPr lang="en-US" sz="2400" dirty="0"/>
            </a:br>
            <a:r>
              <a:rPr lang="en-US" sz="2400" dirty="0"/>
              <a:t>Equal Size/Variance </a:t>
            </a:r>
            <a:br>
              <a:rPr lang="en-US" sz="2400" dirty="0"/>
            </a:br>
            <a:r>
              <a:rPr lang="en-US" sz="2400" dirty="0"/>
              <a:t>&gt; </a:t>
            </a:r>
            <a:br>
              <a:rPr lang="en-US" sz="2400" dirty="0"/>
            </a:br>
            <a:r>
              <a:rPr lang="en-US" sz="2400" dirty="0"/>
              <a:t>Unequal Size/Variance</a:t>
            </a:r>
          </a:p>
        </p:txBody>
      </p:sp>
    </p:spTree>
    <p:extLst>
      <p:ext uri="{BB962C8B-B14F-4D97-AF65-F5344CB8AC3E}">
        <p14:creationId xmlns:p14="http://schemas.microsoft.com/office/powerpoint/2010/main" val="418444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668806" y="1139001"/>
                <a:ext cx="5300673" cy="5141973"/>
              </a:xfrm>
            </p:spPr>
            <p:txBody>
              <a:bodyPr>
                <a:normAutofit fontScale="92500"/>
              </a:bodyPr>
              <a:lstStyle/>
              <a:p>
                <a:pPr marL="0" indent="0">
                  <a:lnSpc>
                    <a:spcPct val="100000"/>
                  </a:lnSpc>
                  <a:buNone/>
                </a:pPr>
                <a:r>
                  <a:rPr lang="en-US" sz="2400" i="1" dirty="0"/>
                  <a:t>The main purpose of their experiment was to determine which landing page graphic to use. Among those surveyed, is there a significant difference in donation amounts between those who saw graphic 1 versus 2? </a:t>
                </a:r>
                <a:br>
                  <a:rPr lang="en-US" sz="2400" i="1" dirty="0"/>
                </a:br>
                <a:endParaRPr lang="en-US" sz="2400" dirty="0"/>
              </a:p>
              <a:p>
                <a:pPr marL="0" indent="0" algn="ctr">
                  <a:lnSpc>
                    <a:spcPct val="100000"/>
                  </a:lnSpc>
                  <a:buNone/>
                </a:pPr>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𝐻</m:t>
                          </m:r>
                        </m:e>
                        <m:sub>
                          <m:r>
                            <a:rPr lang="en-US" sz="2400" i="1">
                              <a:solidFill>
                                <a:schemeClr val="tx1"/>
                              </a:solidFill>
                              <a:latin typeface="Cambria Math" panose="02040503050406030204" pitchFamily="18" charset="0"/>
                            </a:rPr>
                            <m:t>0</m:t>
                          </m:r>
                        </m:sub>
                      </m:sSub>
                      <m:r>
                        <a:rPr lang="en-US" sz="2400" b="0" i="1" smtClean="0">
                          <a:solidFill>
                            <a:schemeClr val="tx1"/>
                          </a:solidFill>
                          <a:latin typeface="Cambria Math" panose="02040503050406030204" pitchFamily="18" charset="0"/>
                        </a:rPr>
                        <m:t>: </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2</m:t>
                          </m:r>
                        </m:sub>
                      </m:sSub>
                    </m:oMath>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𝐻</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 </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𝜇</m:t>
                          </m:r>
                        </m:e>
                        <m:sub>
                          <m:r>
                            <a:rPr lang="en-US" sz="2400" b="0" i="1" smtClean="0">
                              <a:solidFill>
                                <a:schemeClr val="tx1"/>
                              </a:solidFill>
                              <a:latin typeface="Cambria Math" panose="02040503050406030204" pitchFamily="18" charset="0"/>
                            </a:rPr>
                            <m:t>2</m:t>
                          </m:r>
                        </m:sub>
                      </m:sSub>
                    </m:oMath>
                  </m:oMathPara>
                </a14:m>
                <a:br>
                  <a:rPr lang="en-US" sz="2400" dirty="0"/>
                </a:br>
                <a:br>
                  <a:rPr lang="en-US" sz="2400" dirty="0"/>
                </a:br>
                <a:r>
                  <a:rPr lang="en-US" sz="2400" dirty="0"/>
                  <a:t>Significance level: </a:t>
                </a:r>
                <a14:m>
                  <m:oMath xmlns:m="http://schemas.openxmlformats.org/officeDocument/2006/math">
                    <m:r>
                      <a:rPr lang="en-US" sz="2400" b="0" i="1" smtClean="0">
                        <a:latin typeface="Cambria Math" panose="02040503050406030204" pitchFamily="18" charset="0"/>
                      </a:rPr>
                      <m:t>𝛼</m:t>
                    </m:r>
                    <m:r>
                      <a:rPr lang="en-US" sz="2400" b="0" i="1" smtClean="0">
                        <a:latin typeface="Cambria Math" panose="02040503050406030204" pitchFamily="18" charset="0"/>
                      </a:rPr>
                      <m:t>=0.05</m:t>
                    </m:r>
                  </m:oMath>
                </a14:m>
                <a:br>
                  <a:rPr lang="en-US" sz="2400" b="0" dirty="0"/>
                </a:br>
                <a:endParaRPr lang="en-US" sz="2400" b="0" dirty="0"/>
              </a:p>
              <a:p>
                <a:pPr marL="0" indent="0" algn="ctr">
                  <a:lnSpc>
                    <a:spcPct val="100000"/>
                  </a:lnSpc>
                  <a:buNone/>
                </a:pPr>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rPr>
                        <m:t>𝑡</m:t>
                      </m:r>
                      <m:r>
                        <a:rPr lang="en-US" sz="2400" i="1">
                          <a:latin typeface="Cambria Math" panose="02040503050406030204" pitchFamily="18" charset="0"/>
                        </a:rPr>
                        <m:t>=</m:t>
                      </m:r>
                      <m:f>
                        <m:fPr>
                          <m:ctrlPr>
                            <a:rPr lang="en-US" sz="2400" i="1">
                              <a:latin typeface="Cambria Math" panose="02040503050406030204" pitchFamily="18" charset="0"/>
                            </a:rPr>
                          </m:ctrlPr>
                        </m:fPr>
                        <m:num>
                          <m:sSub>
                            <m:sSubPr>
                              <m:ctrlPr>
                                <a:rPr lang="en-US" sz="2400" b="0" i="1" smtClean="0">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𝑥</m:t>
                                  </m:r>
                                </m:e>
                              </m:acc>
                            </m:e>
                            <m:sub>
                              <m:r>
                                <a:rPr lang="en-US" sz="2400" b="0" i="1" smtClean="0">
                                  <a:latin typeface="Cambria Math" panose="02040503050406030204" pitchFamily="18" charset="0"/>
                                </a:rPr>
                                <m:t>1</m:t>
                              </m:r>
                            </m:sub>
                          </m:sSub>
                          <m:r>
                            <a:rPr lang="en-US" sz="2400" i="1">
                              <a:latin typeface="Cambria Math" panose="02040503050406030204" pitchFamily="18" charset="0"/>
                            </a:rPr>
                            <m:t>−</m:t>
                          </m:r>
                          <m:sSub>
                            <m:sSubPr>
                              <m:ctrlPr>
                                <a:rPr lang="en-US" sz="2400" b="0" i="1" smtClean="0">
                                  <a:latin typeface="Cambria Math" panose="02040503050406030204" pitchFamily="18" charset="0"/>
                                </a:rPr>
                              </m:ctrlPr>
                            </m:sSubPr>
                            <m:e>
                              <m:acc>
                                <m:accPr>
                                  <m:chr m:val="̅"/>
                                  <m:ctrlPr>
                                    <a:rPr lang="en-US" sz="2400" b="0" i="1" smtClean="0">
                                      <a:latin typeface="Cambria Math" panose="02040503050406030204" pitchFamily="18" charset="0"/>
                                    </a:rPr>
                                  </m:ctrlPr>
                                </m:accPr>
                                <m:e>
                                  <m:r>
                                    <a:rPr lang="en-US" sz="2400" b="0" i="1" smtClean="0">
                                      <a:latin typeface="Cambria Math" panose="02040503050406030204" pitchFamily="18" charset="0"/>
                                    </a:rPr>
                                    <m:t>𝑥</m:t>
                                  </m:r>
                                </m:e>
                              </m:acc>
                            </m:e>
                            <m:sub>
                              <m:r>
                                <a:rPr lang="en-US" sz="2400" b="0" i="1" smtClean="0">
                                  <a:latin typeface="Cambria Math" panose="02040503050406030204" pitchFamily="18" charset="0"/>
                                </a:rPr>
                                <m:t>2</m:t>
                              </m:r>
                            </m:sub>
                          </m:sSub>
                        </m:num>
                        <m:den>
                          <m:sSub>
                            <m:sSubPr>
                              <m:ctrlPr>
                                <a:rPr lang="en-US" sz="2400" b="0" i="1" smtClean="0">
                                  <a:latin typeface="Cambria Math" panose="02040503050406030204" pitchFamily="18" charset="0"/>
                                </a:rPr>
                              </m:ctrlPr>
                            </m:sSubPr>
                            <m:e>
                              <m:r>
                                <a:rPr lang="en-US" sz="2400" i="1">
                                  <a:latin typeface="Cambria Math" panose="02040503050406030204" pitchFamily="18" charset="0"/>
                                </a:rPr>
                                <m:t>𝑠</m:t>
                              </m:r>
                            </m:e>
                            <m:sub>
                              <m:r>
                                <m:rPr>
                                  <m:sty m:val="p"/>
                                </m:rPr>
                                <a:rPr lang="en-US" sz="2400" b="0" i="0" smtClean="0">
                                  <a:latin typeface="Cambria Math" panose="02040503050406030204" pitchFamily="18" charset="0"/>
                                </a:rPr>
                                <m:t>Δ</m:t>
                              </m:r>
                            </m:sub>
                          </m:sSub>
                        </m:den>
                      </m:f>
                    </m:oMath>
                  </m:oMathPara>
                </a14:m>
                <a:endParaRPr lang="en-US" sz="2400" dirty="0"/>
              </a:p>
              <a:p>
                <a:pPr marL="0" indent="0" algn="ctr">
                  <a:lnSpc>
                    <a:spcPct val="100000"/>
                  </a:lnSpc>
                  <a:buNone/>
                </a:pPr>
                <a:endParaRPr lang="en-US" dirty="0"/>
              </a:p>
            </p:txBody>
          </p:sp>
        </mc:Choice>
        <mc:Fallback xmlns="">
          <p:sp>
            <p:nvSpPr>
              <p:cNvPr id="5" name="Content Placeholder 2">
                <a:extLst>
                  <a:ext uri="{FF2B5EF4-FFF2-40B4-BE49-F238E27FC236}">
                    <a16:creationId xmlns:a16="http://schemas.microsoft.com/office/drawing/2014/main" id="{60CE6248-14C4-9C4E-9AE1-B4DFEC79AA55}"/>
                  </a:ext>
                </a:extLst>
              </p:cNvPr>
              <p:cNvSpPr>
                <a:spLocks noGrp="1" noRot="1" noChangeAspect="1" noMove="1" noResize="1" noEditPoints="1" noAdjustHandles="1" noChangeArrowheads="1" noChangeShapeType="1" noTextEdit="1"/>
              </p:cNvSpPr>
              <p:nvPr>
                <p:ph idx="1"/>
              </p:nvPr>
            </p:nvSpPr>
            <p:spPr>
              <a:xfrm>
                <a:off x="668806" y="1139001"/>
                <a:ext cx="5300673" cy="5141973"/>
              </a:xfrm>
              <a:blipFill>
                <a:blip r:embed="rId3"/>
                <a:stretch>
                  <a:fillRect l="-1435" t="-739"/>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
        <p:nvSpPr>
          <p:cNvPr id="6" name="Content Placeholder 2">
            <a:extLst>
              <a:ext uri="{FF2B5EF4-FFF2-40B4-BE49-F238E27FC236}">
                <a16:creationId xmlns:a16="http://schemas.microsoft.com/office/drawing/2014/main" id="{0ED2DF1F-EBE7-594F-B1B8-F9791911F225}"/>
              </a:ext>
            </a:extLst>
          </p:cNvPr>
          <p:cNvSpPr txBox="1">
            <a:spLocks/>
          </p:cNvSpPr>
          <p:nvPr/>
        </p:nvSpPr>
        <p:spPr>
          <a:xfrm>
            <a:off x="6320290" y="966789"/>
            <a:ext cx="5540522" cy="5486399"/>
          </a:xfrm>
          <a:prstGeom prst="rect">
            <a:avLst/>
          </a:prstGeom>
          <a:solidFill>
            <a:schemeClr val="accent2">
              <a:alpha val="2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91440" rIns="182880" bIns="9144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000" u="sng" dirty="0"/>
              <a:t>Steps to do a hypothesis test</a:t>
            </a:r>
          </a:p>
          <a:p>
            <a:pPr marL="342900" indent="-342900">
              <a:lnSpc>
                <a:spcPct val="110000"/>
              </a:lnSpc>
              <a:buFont typeface="+mj-lt"/>
              <a:buAutoNum type="arabicPeriod"/>
            </a:pPr>
            <a:r>
              <a:rPr lang="en-US" sz="2000" dirty="0"/>
              <a:t>Set the hypotheses, a significance level, and determine the test statistic</a:t>
            </a:r>
          </a:p>
          <a:p>
            <a:pPr marL="342900" indent="-342900">
              <a:lnSpc>
                <a:spcPct val="110000"/>
              </a:lnSpc>
              <a:buFont typeface="+mj-lt"/>
              <a:buAutoNum type="arabicPeriod"/>
            </a:pPr>
            <a:r>
              <a:rPr lang="en-US" sz="2000" dirty="0"/>
              <a:t>Use the data and the null hypothesis to compute the test statistic</a:t>
            </a:r>
          </a:p>
          <a:p>
            <a:pPr marL="342900" indent="-342900">
              <a:lnSpc>
                <a:spcPct val="110000"/>
              </a:lnSpc>
              <a:buFont typeface="+mj-lt"/>
              <a:buAutoNum type="arabicPeriod"/>
            </a:pPr>
            <a:r>
              <a:rPr lang="en-US" sz="2000" dirty="0"/>
              <a:t>Compute the probability of seeing a value more extreme than the test statistic under the sampling distribution (the P-value):</a:t>
            </a:r>
          </a:p>
          <a:p>
            <a:pPr lvl="1">
              <a:lnSpc>
                <a:spcPct val="110000"/>
              </a:lnSpc>
            </a:pPr>
            <a:r>
              <a:rPr lang="en-US" sz="1800" dirty="0"/>
              <a:t>If your alternative is </a:t>
            </a:r>
            <a:r>
              <a:rPr lang="en-US" sz="1800" i="1" u="sng" dirty="0"/>
              <a:t>one-sided</a:t>
            </a:r>
            <a:r>
              <a:rPr lang="en-US" sz="1800" i="1" dirty="0"/>
              <a:t>:</a:t>
            </a:r>
            <a:r>
              <a:rPr lang="en-US" sz="1800" dirty="0"/>
              <a:t> take the absolute value of the test statistic and compute the greater than probability</a:t>
            </a:r>
          </a:p>
          <a:p>
            <a:pPr lvl="1">
              <a:lnSpc>
                <a:spcPct val="110000"/>
              </a:lnSpc>
            </a:pPr>
            <a:r>
              <a:rPr lang="en-US" sz="1800" dirty="0"/>
              <a:t>If your alternative is </a:t>
            </a:r>
            <a:r>
              <a:rPr lang="en-US" sz="1800" i="1" u="sng" dirty="0"/>
              <a:t>two-sided</a:t>
            </a:r>
            <a:r>
              <a:rPr lang="en-US" sz="1800" dirty="0"/>
              <a:t>: multiply the one-sided number by 2.</a:t>
            </a:r>
          </a:p>
          <a:p>
            <a:pPr marL="342900" indent="-342900">
              <a:lnSpc>
                <a:spcPct val="110000"/>
              </a:lnSpc>
              <a:buFont typeface="+mj-lt"/>
              <a:buAutoNum type="arabicPeriod"/>
            </a:pPr>
            <a:r>
              <a:rPr lang="en-US" sz="2000" dirty="0"/>
              <a:t>If P-value &lt; cutoff, reject H</a:t>
            </a:r>
            <a:r>
              <a:rPr lang="en-US" sz="2000" baseline="-25000" dirty="0"/>
              <a:t>0 </a:t>
            </a:r>
            <a:r>
              <a:rPr lang="en-US" sz="2000" dirty="0"/>
              <a:t>in favor of H</a:t>
            </a:r>
            <a:r>
              <a:rPr lang="en-US" sz="2000" baseline="-25000" dirty="0"/>
              <a:t>1</a:t>
            </a:r>
            <a:endParaRPr lang="en-US" sz="2000" dirty="0"/>
          </a:p>
        </p:txBody>
      </p:sp>
    </p:spTree>
    <p:extLst>
      <p:ext uri="{BB962C8B-B14F-4D97-AF65-F5344CB8AC3E}">
        <p14:creationId xmlns:p14="http://schemas.microsoft.com/office/powerpoint/2010/main" val="99997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CF534-AA48-5944-8DCA-141D13406987}"/>
              </a:ext>
            </a:extLst>
          </p:cNvPr>
          <p:cNvSpPr>
            <a:spLocks noGrp="1"/>
          </p:cNvSpPr>
          <p:nvPr>
            <p:ph type="title"/>
          </p:nvPr>
        </p:nvSpPr>
        <p:spPr/>
        <p:txBody>
          <a:bodyPr/>
          <a:lstStyle/>
          <a:p>
            <a:r>
              <a:rPr lang="en-US" dirty="0"/>
              <a:t>Testing Proportions</a:t>
            </a:r>
          </a:p>
        </p:txBody>
      </p:sp>
    </p:spTree>
    <p:extLst>
      <p:ext uri="{BB962C8B-B14F-4D97-AF65-F5344CB8AC3E}">
        <p14:creationId xmlns:p14="http://schemas.microsoft.com/office/powerpoint/2010/main" val="2116955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ACAB6-F3EF-0142-97A6-0085C9E3F4F2}"/>
              </a:ext>
            </a:extLst>
          </p:cNvPr>
          <p:cNvSpPr>
            <a:spLocks noGrp="1"/>
          </p:cNvSpPr>
          <p:nvPr>
            <p:ph type="title"/>
          </p:nvPr>
        </p:nvSpPr>
        <p:spPr/>
        <p:txBody>
          <a:bodyPr/>
          <a:lstStyle/>
          <a:p>
            <a:r>
              <a:rPr lang="en-US" dirty="0"/>
              <a:t>Test #2: z-test for Proportions</a:t>
            </a:r>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60CC42D0-3408-C644-BD64-DA40673C8555}"/>
                  </a:ext>
                </a:extLst>
              </p:cNvPr>
              <p:cNvSpPr/>
              <p:nvPr/>
            </p:nvSpPr>
            <p:spPr>
              <a:xfrm>
                <a:off x="651294" y="1329098"/>
                <a:ext cx="10889411" cy="4646015"/>
              </a:xfrm>
              <a:prstGeom prst="rect">
                <a:avLst/>
              </a:prstGeom>
            </p:spPr>
            <p:txBody>
              <a:bodyPr wrap="square" numCol="1">
                <a:spAutoFit/>
              </a:bodyPr>
              <a:lstStyle/>
              <a:p>
                <a:pPr marL="342900" indent="-342900">
                  <a:buFont typeface="Arial" panose="020B0604020202020204" pitchFamily="34" charset="0"/>
                  <a:buChar char="•"/>
                </a:pPr>
                <a:r>
                  <a:rPr lang="en-US" sz="2200" b="1" dirty="0"/>
                  <a:t>Null hypothesis: </a:t>
                </a:r>
                <a:r>
                  <a:rPr lang="en-US" sz="2200" dirty="0"/>
                  <a:t>the true proportion of “successes” equals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b="0" i="1" smtClean="0">
                            <a:latin typeface="Cambria Math" panose="02040503050406030204" pitchFamily="18" charset="0"/>
                          </a:rPr>
                          <m:t>0</m:t>
                        </m:r>
                      </m:sub>
                    </m:sSub>
                  </m:oMath>
                </a14:m>
                <a:br>
                  <a:rPr lang="en-US" sz="2200" dirty="0"/>
                </a:b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𝐻</m:t>
                        </m:r>
                      </m:e>
                      <m:sub>
                        <m:r>
                          <a:rPr lang="en-US" sz="2200" i="1">
                            <a:latin typeface="Cambria Math" panose="02040503050406030204" pitchFamily="18" charset="0"/>
                          </a:rPr>
                          <m:t>0</m:t>
                        </m:r>
                      </m:sub>
                    </m:sSub>
                    <m:r>
                      <a:rPr lang="en-US" sz="2200" i="1">
                        <a:latin typeface="Cambria Math" panose="02040503050406030204" pitchFamily="18" charset="0"/>
                      </a:rPr>
                      <m:t>:</m:t>
                    </m:r>
                    <m:r>
                      <a:rPr lang="en-US" sz="2200" b="0" i="1" smtClean="0">
                        <a:latin typeface="Cambria Math" panose="02040503050406030204" pitchFamily="18" charset="0"/>
                      </a:rPr>
                      <m:t>𝑝</m:t>
                    </m:r>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b="0" i="1" smtClean="0">
                            <a:latin typeface="Cambria Math" panose="02040503050406030204" pitchFamily="18" charset="0"/>
                          </a:rPr>
                          <m:t>0</m:t>
                        </m:r>
                      </m:sub>
                    </m:sSub>
                  </m:oMath>
                </a14:m>
                <a:endParaRPr lang="en-US" sz="2200" b="1" dirty="0"/>
              </a:p>
              <a:p>
                <a:pPr marL="342900" indent="-342900">
                  <a:spcBef>
                    <a:spcPts val="1600"/>
                  </a:spcBef>
                  <a:buFont typeface="Arial" panose="020B0604020202020204" pitchFamily="34" charset="0"/>
                  <a:buChar char="•"/>
                </a:pPr>
                <a:r>
                  <a:rPr lang="en-US" sz="2200" b="1" dirty="0"/>
                  <a:t>Alternative hypothesis: </a:t>
                </a:r>
                <a:r>
                  <a:rPr lang="en-US" sz="2200" dirty="0"/>
                  <a:t>one-sided (e.g., </a:t>
                </a:r>
                <a14:m>
                  <m:oMath xmlns:m="http://schemas.openxmlformats.org/officeDocument/2006/math">
                    <m:r>
                      <a:rPr lang="en-US" sz="2200" i="1">
                        <a:latin typeface="Cambria Math" panose="02040503050406030204" pitchFamily="18" charset="0"/>
                      </a:rPr>
                      <m:t>𝑝</m:t>
                    </m:r>
                    <m:r>
                      <a:rPr lang="en-US" sz="2200" i="1">
                        <a:latin typeface="Cambria Math" panose="02040503050406030204" pitchFamily="18" charset="0"/>
                      </a:rPr>
                      <m:t>&gt;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b="0" i="1" smtClean="0">
                            <a:latin typeface="Cambria Math" panose="02040503050406030204" pitchFamily="18" charset="0"/>
                          </a:rPr>
                          <m:t>0</m:t>
                        </m:r>
                      </m:sub>
                    </m:sSub>
                  </m:oMath>
                </a14:m>
                <a:r>
                  <a:rPr lang="en-US" sz="2200" dirty="0"/>
                  <a:t>) or two-sided (</a:t>
                </a:r>
                <a14:m>
                  <m:oMath xmlns:m="http://schemas.openxmlformats.org/officeDocument/2006/math">
                    <m:r>
                      <a:rPr lang="en-US" sz="2200" i="1">
                        <a:latin typeface="Cambria Math" panose="02040503050406030204" pitchFamily="18" charset="0"/>
                      </a:rPr>
                      <m:t>𝑝</m:t>
                    </m:r>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b="0" i="1">
                            <a:latin typeface="Cambria Math" panose="02040503050406030204" pitchFamily="18" charset="0"/>
                          </a:rPr>
                          <m:t>𝑝</m:t>
                        </m:r>
                      </m:e>
                      <m:sub>
                        <m:r>
                          <a:rPr lang="en-US" sz="2200" b="0" i="1" smtClean="0">
                            <a:latin typeface="Cambria Math" panose="02040503050406030204" pitchFamily="18" charset="0"/>
                          </a:rPr>
                          <m:t>0</m:t>
                        </m:r>
                      </m:sub>
                    </m:sSub>
                  </m:oMath>
                </a14:m>
                <a:r>
                  <a:rPr lang="en-US" sz="2200" dirty="0"/>
                  <a:t>)</a:t>
                </a:r>
              </a:p>
              <a:p>
                <a:pPr marL="342900" indent="-342900">
                  <a:spcBef>
                    <a:spcPts val="1600"/>
                  </a:spcBef>
                  <a:buFont typeface="Arial" panose="020B0604020202020204" pitchFamily="34" charset="0"/>
                  <a:buChar char="•"/>
                </a:pPr>
                <a:r>
                  <a:rPr lang="en-US" sz="2200" b="1" dirty="0"/>
                  <a:t>Test statistic: </a:t>
                </a:r>
              </a:p>
              <a:p>
                <a:pPr marL="171450" indent="-171450">
                  <a:spcBef>
                    <a:spcPts val="1600"/>
                  </a:spcBef>
                  <a:buFont typeface="Arial" panose="020B0604020202020204" pitchFamily="34" charset="0"/>
                  <a:buChar char="•"/>
                </a:pPr>
                <a:br>
                  <a:rPr lang="en-US" sz="600" dirty="0"/>
                </a:br>
                <a14:m>
                  <m:oMath xmlns:m="http://schemas.openxmlformats.org/officeDocument/2006/math">
                    <m:r>
                      <a:rPr lang="en-US" sz="2200" i="1">
                        <a:latin typeface="Cambria Math" panose="02040503050406030204" pitchFamily="18" charset="0"/>
                      </a:rPr>
                      <m:t>𝑧</m:t>
                    </m:r>
                    <m:r>
                      <a:rPr lang="en-US" sz="2200" i="1">
                        <a:latin typeface="Cambria Math" panose="02040503050406030204" pitchFamily="18" charset="0"/>
                      </a:rPr>
                      <m:t>=</m:t>
                    </m:r>
                    <m:f>
                      <m:fPr>
                        <m:ctrlPr>
                          <a:rPr lang="en-US" sz="2200" i="1">
                            <a:latin typeface="Cambria Math" panose="02040503050406030204" pitchFamily="18" charset="0"/>
                          </a:rPr>
                        </m:ctrlPr>
                      </m:fPr>
                      <m:num>
                        <m:acc>
                          <m:accPr>
                            <m:chr m:val="̂"/>
                            <m:ctrlPr>
                              <a:rPr lang="en-US" sz="2200" b="0" i="1" smtClean="0">
                                <a:latin typeface="Cambria Math" panose="02040503050406030204" pitchFamily="18" charset="0"/>
                              </a:rPr>
                            </m:ctrlPr>
                          </m:accPr>
                          <m:e>
                            <m:r>
                              <a:rPr lang="en-US" sz="2200" b="0" i="1" smtClean="0">
                                <a:latin typeface="Cambria Math" panose="02040503050406030204" pitchFamily="18" charset="0"/>
                              </a:rPr>
                              <m:t>𝑝</m:t>
                            </m:r>
                          </m:e>
                        </m:acc>
                        <m:r>
                          <a:rPr lang="en-US" sz="2200" i="1">
                            <a:latin typeface="Cambria Math" panose="02040503050406030204" pitchFamily="18" charset="0"/>
                          </a:rPr>
                          <m:t>−</m:t>
                        </m:r>
                        <m:sSub>
                          <m:sSubPr>
                            <m:ctrlPr>
                              <a:rPr lang="en-US" sz="2200" b="0" i="1" smtClean="0">
                                <a:latin typeface="Cambria Math" panose="02040503050406030204" pitchFamily="18" charset="0"/>
                              </a:rPr>
                            </m:ctrlPr>
                          </m:sSubPr>
                          <m:e>
                            <m:r>
                              <a:rPr lang="en-US" sz="2200" b="0" i="1" smtClean="0">
                                <a:latin typeface="Cambria Math" panose="02040503050406030204" pitchFamily="18" charset="0"/>
                              </a:rPr>
                              <m:t>𝑝</m:t>
                            </m:r>
                          </m:e>
                          <m:sub>
                            <m:r>
                              <a:rPr lang="en-US" sz="2200" b="0" i="1" smtClean="0">
                                <a:latin typeface="Cambria Math" panose="02040503050406030204" pitchFamily="18" charset="0"/>
                              </a:rPr>
                              <m:t>0</m:t>
                            </m:r>
                          </m:sub>
                        </m:sSub>
                      </m:num>
                      <m:den>
                        <m:rad>
                          <m:radPr>
                            <m:degHide m:val="on"/>
                            <m:ctrlPr>
                              <a:rPr lang="en-US" sz="2200" i="1">
                                <a:latin typeface="Cambria Math" panose="02040503050406030204" pitchFamily="18" charset="0"/>
                              </a:rPr>
                            </m:ctrlPr>
                          </m:radPr>
                          <m:deg/>
                          <m:e>
                            <m:f>
                              <m:fPr>
                                <m:ctrlPr>
                                  <a:rPr lang="en-US" sz="2200" b="0" i="1" smtClean="0">
                                    <a:latin typeface="Cambria Math" panose="02040503050406030204" pitchFamily="18" charset="0"/>
                                  </a:rPr>
                                </m:ctrlPr>
                              </m:fPr>
                              <m:num>
                                <m:acc>
                                  <m:accPr>
                                    <m:chr m:val="̂"/>
                                    <m:ctrlPr>
                                      <a:rPr lang="en-US" sz="2200" i="1">
                                        <a:latin typeface="Cambria Math" panose="02040503050406030204" pitchFamily="18" charset="0"/>
                                      </a:rPr>
                                    </m:ctrlPr>
                                  </m:accPr>
                                  <m:e>
                                    <m:r>
                                      <a:rPr lang="en-US" sz="2200" i="1">
                                        <a:latin typeface="Cambria Math" panose="02040503050406030204" pitchFamily="18" charset="0"/>
                                      </a:rPr>
                                      <m:t>𝑝</m:t>
                                    </m:r>
                                  </m:e>
                                </m:acc>
                                <m:d>
                                  <m:dPr>
                                    <m:ctrlPr>
                                      <a:rPr lang="en-US" sz="2200" b="0" i="1" smtClean="0">
                                        <a:latin typeface="Cambria Math" panose="02040503050406030204" pitchFamily="18" charset="0"/>
                                      </a:rPr>
                                    </m:ctrlPr>
                                  </m:dPr>
                                  <m:e>
                                    <m:r>
                                      <a:rPr lang="en-US" sz="2200" b="0" i="1" smtClean="0">
                                        <a:latin typeface="Cambria Math" panose="02040503050406030204" pitchFamily="18" charset="0"/>
                                      </a:rPr>
                                      <m:t>1−</m:t>
                                    </m:r>
                                    <m:acc>
                                      <m:accPr>
                                        <m:chr m:val="̂"/>
                                        <m:ctrlPr>
                                          <a:rPr lang="en-US" sz="2200" i="1">
                                            <a:latin typeface="Cambria Math" panose="02040503050406030204" pitchFamily="18" charset="0"/>
                                          </a:rPr>
                                        </m:ctrlPr>
                                      </m:accPr>
                                      <m:e>
                                        <m:r>
                                          <a:rPr lang="en-US" sz="2200" i="1">
                                            <a:latin typeface="Cambria Math" panose="02040503050406030204" pitchFamily="18" charset="0"/>
                                          </a:rPr>
                                          <m:t>𝑝</m:t>
                                        </m:r>
                                      </m:e>
                                    </m:acc>
                                  </m:e>
                                </m:d>
                              </m:num>
                              <m:den>
                                <m:r>
                                  <a:rPr lang="en-US" sz="2200" b="0" i="1" smtClean="0">
                                    <a:latin typeface="Cambria Math" panose="02040503050406030204" pitchFamily="18" charset="0"/>
                                  </a:rPr>
                                  <m:t>𝑛</m:t>
                                </m:r>
                              </m:den>
                            </m:f>
                          </m:e>
                        </m:rad>
                      </m:den>
                    </m:f>
                  </m:oMath>
                </a14:m>
                <a:endParaRPr lang="en-US" sz="2200" dirty="0"/>
              </a:p>
              <a:p>
                <a:pPr marL="296863">
                  <a:spcBef>
                    <a:spcPts val="1600"/>
                  </a:spcBef>
                </a:pPr>
                <a:r>
                  <a:rPr lang="en-US" sz="2200" dirty="0"/>
                  <a:t>where </a:t>
                </a:r>
                <a14:m>
                  <m:oMath xmlns:m="http://schemas.openxmlformats.org/officeDocument/2006/math">
                    <m:acc>
                      <m:accPr>
                        <m:chr m:val="̂"/>
                        <m:ctrlPr>
                          <a:rPr lang="en-US" sz="2200" i="1">
                            <a:latin typeface="Cambria Math" panose="02040503050406030204" pitchFamily="18" charset="0"/>
                          </a:rPr>
                        </m:ctrlPr>
                      </m:accPr>
                      <m:e>
                        <m:r>
                          <a:rPr lang="en-US" sz="2200" i="1">
                            <a:latin typeface="Cambria Math" panose="02040503050406030204" pitchFamily="18" charset="0"/>
                          </a:rPr>
                          <m:t>𝑝</m:t>
                        </m:r>
                      </m:e>
                    </m:acc>
                    <m:r>
                      <a:rPr lang="en-US" sz="2200" i="1">
                        <a:latin typeface="Cambria Math" panose="02040503050406030204" pitchFamily="18" charset="0"/>
                      </a:rPr>
                      <m:t> </m:t>
                    </m:r>
                  </m:oMath>
                </a14:m>
                <a:r>
                  <a:rPr lang="en-US" sz="2200" dirty="0"/>
                  <a:t>is the proportion of successes in the data, and </a:t>
                </a:r>
                <a14:m>
                  <m:oMath xmlns:m="http://schemas.openxmlformats.org/officeDocument/2006/math">
                    <m:r>
                      <a:rPr lang="en-US" sz="2200" b="0" i="1" smtClean="0">
                        <a:latin typeface="Cambria Math" panose="02040503050406030204" pitchFamily="18" charset="0"/>
                      </a:rPr>
                      <m:t>𝑛</m:t>
                    </m:r>
                  </m:oMath>
                </a14:m>
                <a:r>
                  <a:rPr lang="en-US" sz="2200" b="1" dirty="0"/>
                  <a:t> </a:t>
                </a:r>
                <a:r>
                  <a:rPr lang="en-US" sz="2200" dirty="0"/>
                  <a:t>is the number of data points</a:t>
                </a:r>
                <a:endParaRPr lang="en-US" sz="2200" b="1" dirty="0"/>
              </a:p>
              <a:p>
                <a:pPr marL="342900" indent="-342900">
                  <a:spcBef>
                    <a:spcPts val="1600"/>
                  </a:spcBef>
                  <a:buFont typeface="Arial" panose="020B0604020202020204" pitchFamily="34" charset="0"/>
                  <a:buChar char="•"/>
                </a:pPr>
                <a:r>
                  <a:rPr lang="en-US" sz="2200" b="1" dirty="0"/>
                  <a:t>Sampling Distribution: </a:t>
                </a:r>
                <a:r>
                  <a:rPr lang="en-US" sz="2200" dirty="0"/>
                  <a:t>Normal (z)</a:t>
                </a:r>
              </a:p>
            </p:txBody>
          </p:sp>
        </mc:Choice>
        <mc:Fallback xmlns="">
          <p:sp>
            <p:nvSpPr>
              <p:cNvPr id="6" name="Rectangle 5">
                <a:extLst>
                  <a:ext uri="{FF2B5EF4-FFF2-40B4-BE49-F238E27FC236}">
                    <a16:creationId xmlns:a16="http://schemas.microsoft.com/office/drawing/2014/main" id="{60CC42D0-3408-C644-BD64-DA40673C8555}"/>
                  </a:ext>
                </a:extLst>
              </p:cNvPr>
              <p:cNvSpPr>
                <a:spLocks noRot="1" noChangeAspect="1" noMove="1" noResize="1" noEditPoints="1" noAdjustHandles="1" noChangeArrowheads="1" noChangeShapeType="1" noTextEdit="1"/>
              </p:cNvSpPr>
              <p:nvPr/>
            </p:nvSpPr>
            <p:spPr>
              <a:xfrm>
                <a:off x="651294" y="1329098"/>
                <a:ext cx="10889411" cy="4646015"/>
              </a:xfrm>
              <a:prstGeom prst="rect">
                <a:avLst/>
              </a:prstGeom>
              <a:blipFill>
                <a:blip r:embed="rId2"/>
                <a:stretch>
                  <a:fillRect l="-582" t="-820" b="-1639"/>
                </a:stretch>
              </a:blipFill>
            </p:spPr>
            <p:txBody>
              <a:bodyPr/>
              <a:lstStyle/>
              <a:p>
                <a:r>
                  <a:rPr lang="en-US">
                    <a:noFill/>
                  </a:rPr>
                  <a:t> </a:t>
                </a:r>
              </a:p>
            </p:txBody>
          </p:sp>
        </mc:Fallback>
      </mc:AlternateContent>
    </p:spTree>
    <p:extLst>
      <p:ext uri="{BB962C8B-B14F-4D97-AF65-F5344CB8AC3E}">
        <p14:creationId xmlns:p14="http://schemas.microsoft.com/office/powerpoint/2010/main" val="3579536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ACAB6-F3EF-0142-97A6-0085C9E3F4F2}"/>
              </a:ext>
            </a:extLst>
          </p:cNvPr>
          <p:cNvSpPr>
            <a:spLocks noGrp="1"/>
          </p:cNvSpPr>
          <p:nvPr>
            <p:ph type="title"/>
          </p:nvPr>
        </p:nvSpPr>
        <p:spPr/>
        <p:txBody>
          <a:bodyPr/>
          <a:lstStyle/>
          <a:p>
            <a:r>
              <a:rPr lang="en-US" dirty="0"/>
              <a:t>Two-sample z-test for Proportions</a:t>
            </a:r>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60CC42D0-3408-C644-BD64-DA40673C8555}"/>
                  </a:ext>
                </a:extLst>
              </p:cNvPr>
              <p:cNvSpPr/>
              <p:nvPr/>
            </p:nvSpPr>
            <p:spPr>
              <a:xfrm>
                <a:off x="651294" y="1208328"/>
                <a:ext cx="10889411" cy="4984570"/>
              </a:xfrm>
              <a:prstGeom prst="rect">
                <a:avLst/>
              </a:prstGeom>
            </p:spPr>
            <p:txBody>
              <a:bodyPr wrap="square" numCol="1">
                <a:spAutoFit/>
              </a:bodyPr>
              <a:lstStyle/>
              <a:p>
                <a:pPr marL="342900" indent="-342900">
                  <a:buFont typeface="Arial" panose="020B0604020202020204" pitchFamily="34" charset="0"/>
                  <a:buChar char="•"/>
                </a:pPr>
                <a:r>
                  <a:rPr lang="en-US" sz="2200" b="1" dirty="0"/>
                  <a:t>Null hypothesis: </a:t>
                </a:r>
                <a:r>
                  <a:rPr lang="en-US" sz="2200" dirty="0"/>
                  <a:t>there is no difference in the proportion of successes across groups 1 and 2:</a:t>
                </a:r>
                <a:br>
                  <a:rPr lang="en-US" sz="2200" dirty="0"/>
                </a:b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𝐻</m:t>
                        </m:r>
                      </m:e>
                      <m:sub>
                        <m:r>
                          <a:rPr lang="en-US" sz="2200" i="1">
                            <a:latin typeface="Cambria Math" panose="02040503050406030204" pitchFamily="18" charset="0"/>
                          </a:rPr>
                          <m:t>0</m:t>
                        </m:r>
                      </m:sub>
                    </m:sSub>
                    <m:r>
                      <a:rPr lang="en-US" sz="2200" i="1">
                        <a:latin typeface="Cambria Math" panose="02040503050406030204" pitchFamily="18" charset="0"/>
                      </a:rPr>
                      <m:t>: </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b="0" i="1" smtClean="0">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b="0" i="1" smtClean="0">
                            <a:latin typeface="Cambria Math" panose="02040503050406030204" pitchFamily="18" charset="0"/>
                          </a:rPr>
                          <m:t>2</m:t>
                        </m:r>
                      </m:sub>
                    </m:sSub>
                  </m:oMath>
                </a14:m>
                <a:endParaRPr lang="en-US" sz="2200" b="1" dirty="0"/>
              </a:p>
              <a:p>
                <a:pPr marL="342900" indent="-342900">
                  <a:spcBef>
                    <a:spcPts val="1600"/>
                  </a:spcBef>
                  <a:buFont typeface="Arial" panose="020B0604020202020204" pitchFamily="34" charset="0"/>
                  <a:buChar char="•"/>
                </a:pPr>
                <a:r>
                  <a:rPr lang="en-US" sz="2200" b="1" dirty="0"/>
                  <a:t>Alternative hypothesis: </a:t>
                </a:r>
                <a:r>
                  <a:rPr lang="en-US" sz="2200" dirty="0"/>
                  <a:t>one-sided (e.g.,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i="1">
                            <a:latin typeface="Cambria Math" panose="02040503050406030204" pitchFamily="18" charset="0"/>
                          </a:rPr>
                          <m:t>1</m:t>
                        </m:r>
                      </m:sub>
                    </m:sSub>
                    <m:r>
                      <a:rPr lang="en-US" sz="2200" b="0" i="1" smtClean="0">
                        <a:latin typeface="Cambria Math" panose="02040503050406030204" pitchFamily="18" charset="0"/>
                      </a:rPr>
                      <m:t>&gt;</m:t>
                    </m:r>
                    <m:sSub>
                      <m:sSubPr>
                        <m:ctrlPr>
                          <a:rPr lang="en-US" sz="2200" i="1">
                            <a:latin typeface="Cambria Math" panose="02040503050406030204" pitchFamily="18" charset="0"/>
                          </a:rPr>
                        </m:ctrlPr>
                      </m:sSubPr>
                      <m:e>
                        <m:r>
                          <a:rPr lang="en-US" sz="2200" i="1">
                            <a:latin typeface="Cambria Math" panose="02040503050406030204" pitchFamily="18" charset="0"/>
                          </a:rPr>
                          <m:t>𝑝</m:t>
                        </m:r>
                      </m:e>
                      <m:sub>
                        <m:r>
                          <a:rPr lang="en-US" sz="2200" i="1">
                            <a:latin typeface="Cambria Math" panose="02040503050406030204" pitchFamily="18" charset="0"/>
                          </a:rPr>
                          <m:t>2</m:t>
                        </m:r>
                      </m:sub>
                    </m:sSub>
                  </m:oMath>
                </a14:m>
                <a:r>
                  <a:rPr lang="en-US" sz="2200" dirty="0"/>
                  <a:t>) or two-sided (</a:t>
                </a:r>
                <a14:m>
                  <m:oMath xmlns:m="http://schemas.openxmlformats.org/officeDocument/2006/math">
                    <m:sSub>
                      <m:sSubPr>
                        <m:ctrlPr>
                          <a:rPr lang="en-US" sz="2200" i="1">
                            <a:latin typeface="Cambria Math" panose="02040503050406030204" pitchFamily="18" charset="0"/>
                          </a:rPr>
                        </m:ctrlPr>
                      </m:sSubPr>
                      <m:e>
                        <m:r>
                          <a:rPr lang="en-US" sz="2200" b="0" i="1">
                            <a:latin typeface="Cambria Math" panose="02040503050406030204" pitchFamily="18" charset="0"/>
                          </a:rPr>
                          <m:t>𝑝</m:t>
                        </m:r>
                      </m:e>
                      <m:sub>
                        <m:r>
                          <a:rPr lang="en-US" sz="2200" b="0" i="1">
                            <a:latin typeface="Cambria Math" panose="02040503050406030204" pitchFamily="18" charset="0"/>
                          </a:rPr>
                          <m:t>1</m:t>
                        </m:r>
                      </m:sub>
                    </m:sSub>
                    <m:r>
                      <a:rPr lang="en-US" sz="2200" b="0" i="1" smtClean="0">
                        <a:latin typeface="Cambria Math" panose="02040503050406030204" pitchFamily="18" charset="0"/>
                      </a:rPr>
                      <m:t>≠</m:t>
                    </m:r>
                    <m:sSub>
                      <m:sSubPr>
                        <m:ctrlPr>
                          <a:rPr lang="en-US" sz="2200" i="1">
                            <a:latin typeface="Cambria Math" panose="02040503050406030204" pitchFamily="18" charset="0"/>
                          </a:rPr>
                        </m:ctrlPr>
                      </m:sSubPr>
                      <m:e>
                        <m:r>
                          <a:rPr lang="en-US" sz="2200" b="0" i="1">
                            <a:latin typeface="Cambria Math" panose="02040503050406030204" pitchFamily="18" charset="0"/>
                          </a:rPr>
                          <m:t>𝑝</m:t>
                        </m:r>
                      </m:e>
                      <m:sub>
                        <m:r>
                          <a:rPr lang="en-US" sz="2200" b="0" i="1">
                            <a:latin typeface="Cambria Math" panose="02040503050406030204" pitchFamily="18" charset="0"/>
                          </a:rPr>
                          <m:t>2</m:t>
                        </m:r>
                      </m:sub>
                    </m:sSub>
                  </m:oMath>
                </a14:m>
                <a:r>
                  <a:rPr lang="en-US" sz="2200" dirty="0"/>
                  <a:t>)</a:t>
                </a:r>
              </a:p>
              <a:p>
                <a:pPr marL="342900" indent="-342900">
                  <a:spcBef>
                    <a:spcPts val="1600"/>
                  </a:spcBef>
                  <a:buFont typeface="Arial" panose="020B0604020202020204" pitchFamily="34" charset="0"/>
                  <a:buChar char="•"/>
                </a:pPr>
                <a:r>
                  <a:rPr lang="en-US" sz="2200" b="1" dirty="0"/>
                  <a:t>Test statistic: </a:t>
                </a:r>
              </a:p>
              <a:p>
                <a:pPr marL="171450" indent="-171450">
                  <a:spcBef>
                    <a:spcPts val="1600"/>
                  </a:spcBef>
                  <a:buFont typeface="Arial" panose="020B0604020202020204" pitchFamily="34" charset="0"/>
                  <a:buChar char="•"/>
                </a:pPr>
                <a:br>
                  <a:rPr lang="en-US" sz="600" dirty="0"/>
                </a:br>
                <a14:m>
                  <m:oMath xmlns:m="http://schemas.openxmlformats.org/officeDocument/2006/math">
                    <m:r>
                      <a:rPr lang="en-US" sz="2200" i="1">
                        <a:latin typeface="Cambria Math" panose="02040503050406030204" pitchFamily="18" charset="0"/>
                      </a:rPr>
                      <m:t>𝑧</m:t>
                    </m:r>
                    <m:r>
                      <a:rPr lang="en-US" sz="2200" i="1">
                        <a:latin typeface="Cambria Math" panose="02040503050406030204" pitchFamily="18" charset="0"/>
                      </a:rPr>
                      <m:t>=</m:t>
                    </m:r>
                    <m:f>
                      <m:fPr>
                        <m:ctrlPr>
                          <a:rPr lang="en-US" sz="2200" i="1">
                            <a:latin typeface="Cambria Math" panose="02040503050406030204" pitchFamily="18" charset="0"/>
                          </a:rPr>
                        </m:ctrlPr>
                      </m:fPr>
                      <m:num>
                        <m:sSub>
                          <m:sSubPr>
                            <m:ctrlPr>
                              <a:rPr lang="en-US" sz="2200" i="1">
                                <a:latin typeface="Cambria Math" panose="02040503050406030204" pitchFamily="18" charset="0"/>
                              </a:rPr>
                            </m:ctrlPr>
                          </m:sSubPr>
                          <m:e>
                            <m:acc>
                              <m:accPr>
                                <m:chr m:val="̂"/>
                                <m:ctrlPr>
                                  <a:rPr lang="en-US" sz="2200" i="1">
                                    <a:latin typeface="Cambria Math" panose="02040503050406030204" pitchFamily="18" charset="0"/>
                                  </a:rPr>
                                </m:ctrlPr>
                              </m:accPr>
                              <m:e>
                                <m:r>
                                  <a:rPr lang="en-US" sz="2200" i="1">
                                    <a:latin typeface="Cambria Math" panose="02040503050406030204" pitchFamily="18" charset="0"/>
                                  </a:rPr>
                                  <m:t>𝑝</m:t>
                                </m:r>
                              </m:e>
                            </m:acc>
                          </m:e>
                          <m:sub>
                            <m:r>
                              <a:rPr lang="en-US" sz="2200" b="0" i="1" smtClean="0">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acc>
                              <m:accPr>
                                <m:chr m:val="̂"/>
                                <m:ctrlPr>
                                  <a:rPr lang="en-US" sz="2200" i="1">
                                    <a:latin typeface="Cambria Math" panose="02040503050406030204" pitchFamily="18" charset="0"/>
                                  </a:rPr>
                                </m:ctrlPr>
                              </m:accPr>
                              <m:e>
                                <m:r>
                                  <a:rPr lang="en-US" sz="2200" i="1">
                                    <a:latin typeface="Cambria Math" panose="02040503050406030204" pitchFamily="18" charset="0"/>
                                  </a:rPr>
                                  <m:t>𝑝</m:t>
                                </m:r>
                              </m:e>
                            </m:acc>
                          </m:e>
                          <m:sub>
                            <m:r>
                              <a:rPr lang="en-US" sz="2200" b="0" i="1" smtClean="0">
                                <a:latin typeface="Cambria Math" panose="02040503050406030204" pitchFamily="18" charset="0"/>
                              </a:rPr>
                              <m:t>2</m:t>
                            </m:r>
                          </m:sub>
                        </m:sSub>
                      </m:num>
                      <m:den>
                        <m:rad>
                          <m:radPr>
                            <m:degHide m:val="on"/>
                            <m:ctrlPr>
                              <a:rPr lang="en-US" sz="2200" i="1">
                                <a:latin typeface="Cambria Math" panose="02040503050406030204" pitchFamily="18" charset="0"/>
                              </a:rPr>
                            </m:ctrlPr>
                          </m:radPr>
                          <m:deg/>
                          <m:e>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𝑝</m:t>
                                </m:r>
                              </m:e>
                              <m:sup>
                                <m:r>
                                  <a:rPr lang="en-US" sz="2200" b="0" i="1" smtClean="0">
                                    <a:latin typeface="Cambria Math" panose="02040503050406030204" pitchFamily="18" charset="0"/>
                                  </a:rPr>
                                  <m:t>∗</m:t>
                                </m:r>
                              </m:sup>
                            </m:sSup>
                            <m:d>
                              <m:dPr>
                                <m:ctrlPr>
                                  <a:rPr lang="en-US" sz="2200" i="1">
                                    <a:latin typeface="Cambria Math" panose="02040503050406030204" pitchFamily="18" charset="0"/>
                                  </a:rPr>
                                </m:ctrlPr>
                              </m:dPr>
                              <m:e>
                                <m:r>
                                  <a:rPr lang="en-US" sz="2200" i="1">
                                    <a:latin typeface="Cambria Math" panose="02040503050406030204" pitchFamily="18" charset="0"/>
                                  </a:rPr>
                                  <m:t>1−</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𝑝</m:t>
                                    </m:r>
                                  </m:e>
                                  <m:sup>
                                    <m:r>
                                      <a:rPr lang="en-US" sz="2200" b="0" i="1" smtClean="0">
                                        <a:latin typeface="Cambria Math" panose="02040503050406030204" pitchFamily="18" charset="0"/>
                                      </a:rPr>
                                      <m:t>∗</m:t>
                                    </m:r>
                                  </m:sup>
                                </m:sSup>
                              </m:e>
                            </m:d>
                            <m:d>
                              <m:dPr>
                                <m:ctrlPr>
                                  <a:rPr lang="en-US" sz="2200" i="1">
                                    <a:latin typeface="Cambria Math" panose="02040503050406030204" pitchFamily="18" charset="0"/>
                                  </a:rPr>
                                </m:ctrlPr>
                              </m:dPr>
                              <m:e>
                                <m:f>
                                  <m:fPr>
                                    <m:ctrlPr>
                                      <a:rPr lang="en-US" sz="2200" i="1">
                                        <a:latin typeface="Cambria Math" panose="02040503050406030204" pitchFamily="18" charset="0"/>
                                      </a:rPr>
                                    </m:ctrlPr>
                                  </m:fPr>
                                  <m:num>
                                    <m:r>
                                      <a:rPr lang="en-US" sz="2200" i="1">
                                        <a:latin typeface="Cambria Math" panose="02040503050406030204" pitchFamily="18" charset="0"/>
                                      </a:rPr>
                                      <m:t>1</m:t>
                                    </m:r>
                                  </m:num>
                                  <m:den>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1</m:t>
                                        </m:r>
                                      </m:sub>
                                    </m:sSub>
                                  </m:den>
                                </m:f>
                                <m:r>
                                  <a:rPr lang="en-US" sz="2200" i="1">
                                    <a:latin typeface="Cambria Math" panose="02040503050406030204" pitchFamily="18" charset="0"/>
                                  </a:rPr>
                                  <m:t>+</m:t>
                                </m:r>
                                <m:f>
                                  <m:fPr>
                                    <m:ctrlPr>
                                      <a:rPr lang="en-US" sz="2200" i="1">
                                        <a:latin typeface="Cambria Math" panose="02040503050406030204" pitchFamily="18" charset="0"/>
                                      </a:rPr>
                                    </m:ctrlPr>
                                  </m:fPr>
                                  <m:num>
                                    <m:r>
                                      <a:rPr lang="en-US" sz="2200" i="1">
                                        <a:latin typeface="Cambria Math" panose="02040503050406030204" pitchFamily="18" charset="0"/>
                                      </a:rPr>
                                      <m:t>1</m:t>
                                    </m:r>
                                  </m:num>
                                  <m:den>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2</m:t>
                                        </m:r>
                                      </m:sub>
                                    </m:sSub>
                                  </m:den>
                                </m:f>
                              </m:e>
                            </m:d>
                          </m:e>
                        </m:rad>
                      </m:den>
                    </m:f>
                    <m:r>
                      <a:rPr lang="en-US" sz="2200" b="0" i="1" smtClean="0">
                        <a:latin typeface="Cambria Math" panose="02040503050406030204" pitchFamily="18" charset="0"/>
                      </a:rPr>
                      <m:t>;  </m:t>
                    </m:r>
                    <m:sSup>
                      <m:sSupPr>
                        <m:ctrlPr>
                          <a:rPr lang="en-US" sz="2200" b="0" i="1" smtClean="0">
                            <a:latin typeface="Cambria Math" panose="02040503050406030204" pitchFamily="18" charset="0"/>
                          </a:rPr>
                        </m:ctrlPr>
                      </m:sSupPr>
                      <m:e>
                        <m:r>
                          <a:rPr lang="en-US" sz="2200" b="0" i="1" smtClean="0">
                            <a:latin typeface="Cambria Math" panose="02040503050406030204" pitchFamily="18" charset="0"/>
                          </a:rPr>
                          <m:t>𝑝</m:t>
                        </m:r>
                      </m:e>
                      <m:sup>
                        <m:r>
                          <a:rPr lang="en-US" sz="2200" b="0" i="1" smtClean="0">
                            <a:latin typeface="Cambria Math" panose="02040503050406030204" pitchFamily="18" charset="0"/>
                          </a:rPr>
                          <m:t>∗</m:t>
                        </m:r>
                      </m:sup>
                    </m:sSup>
                    <m:r>
                      <a:rPr lang="en-US" sz="2200" i="1">
                        <a:latin typeface="Cambria Math" panose="02040503050406030204" pitchFamily="18" charset="0"/>
                      </a:rPr>
                      <m:t>=</m:t>
                    </m:r>
                    <m:f>
                      <m:fPr>
                        <m:ctrlPr>
                          <a:rPr lang="en-US" sz="2200" i="1">
                            <a:latin typeface="Cambria Math" panose="02040503050406030204" pitchFamily="18" charset="0"/>
                          </a:rPr>
                        </m:ctrlPr>
                      </m:fPr>
                      <m:num>
                        <m:sSub>
                          <m:sSubPr>
                            <m:ctrlPr>
                              <a:rPr lang="en-US" sz="2200" i="1">
                                <a:latin typeface="Cambria Math" panose="02040503050406030204" pitchFamily="18" charset="0"/>
                              </a:rPr>
                            </m:ctrlPr>
                          </m:sSubPr>
                          <m:e>
                            <m:r>
                              <a:rPr lang="en-US" sz="2200" i="1">
                                <a:latin typeface="Cambria Math" panose="02040503050406030204" pitchFamily="18" charset="0"/>
                              </a:rPr>
                              <m:t>𝑦</m:t>
                            </m:r>
                          </m:e>
                          <m:sub>
                            <m:r>
                              <a:rPr lang="en-US" sz="2200" b="0" i="1" smtClean="0">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𝑦</m:t>
                            </m:r>
                          </m:e>
                          <m:sub>
                            <m:r>
                              <a:rPr lang="en-US" sz="2200" b="0" i="1" smtClean="0">
                                <a:latin typeface="Cambria Math" panose="02040503050406030204" pitchFamily="18" charset="0"/>
                              </a:rPr>
                              <m:t>2</m:t>
                            </m:r>
                          </m:sub>
                        </m:sSub>
                      </m:num>
                      <m:den>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1</m:t>
                            </m:r>
                          </m:sub>
                        </m:sSub>
                        <m:r>
                          <a:rPr lang="en-US" sz="2200" i="1">
                            <a:latin typeface="Cambria Math" panose="02040503050406030204" pitchFamily="18" charset="0"/>
                          </a:rPr>
                          <m:t>+</m:t>
                        </m:r>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2</m:t>
                            </m:r>
                          </m:sub>
                        </m:sSub>
                      </m:den>
                    </m:f>
                  </m:oMath>
                </a14:m>
                <a:endParaRPr lang="en-US" sz="2200" dirty="0"/>
              </a:p>
              <a:p>
                <a:pPr marL="296863">
                  <a:spcBef>
                    <a:spcPts val="1600"/>
                  </a:spcBef>
                </a:pPr>
                <a:r>
                  <a:rPr lang="en-US" sz="2200" dirty="0"/>
                  <a:t>where </a:t>
                </a:r>
                <a14:m>
                  <m:oMath xmlns:m="http://schemas.openxmlformats.org/officeDocument/2006/math">
                    <m:sSub>
                      <m:sSubPr>
                        <m:ctrlPr>
                          <a:rPr lang="en-US" sz="2200" i="1">
                            <a:latin typeface="Cambria Math" panose="02040503050406030204" pitchFamily="18" charset="0"/>
                          </a:rPr>
                        </m:ctrlPr>
                      </m:sSubPr>
                      <m:e>
                        <m:r>
                          <m:rPr>
                            <m:sty m:val="p"/>
                          </m:rPr>
                          <a:rPr lang="en-US" sz="2200">
                            <a:latin typeface="Cambria Math" panose="02040503050406030204" pitchFamily="18" charset="0"/>
                          </a:rPr>
                          <m:t>y</m:t>
                        </m:r>
                      </m:e>
                      <m:sub>
                        <m:r>
                          <a:rPr lang="en-US" sz="2200" b="0" i="0" smtClean="0">
                            <a:latin typeface="Cambria Math" panose="02040503050406030204" pitchFamily="18" charset="0"/>
                          </a:rPr>
                          <m:t>1</m:t>
                        </m:r>
                      </m:sub>
                    </m:sSub>
                  </m:oMath>
                </a14:m>
                <a:r>
                  <a:rPr lang="en-US" sz="2200" dirty="0"/>
                  <a:t> and </a:t>
                </a:r>
                <a14:m>
                  <m:oMath xmlns:m="http://schemas.openxmlformats.org/officeDocument/2006/math">
                    <m:sSub>
                      <m:sSubPr>
                        <m:ctrlPr>
                          <a:rPr lang="en-US" sz="2200" i="1">
                            <a:latin typeface="Cambria Math" panose="02040503050406030204" pitchFamily="18" charset="0"/>
                          </a:rPr>
                        </m:ctrlPr>
                      </m:sSubPr>
                      <m:e>
                        <m:r>
                          <m:rPr>
                            <m:sty m:val="p"/>
                          </m:rPr>
                          <a:rPr lang="en-US" sz="2200">
                            <a:latin typeface="Cambria Math" panose="02040503050406030204" pitchFamily="18" charset="0"/>
                          </a:rPr>
                          <m:t>y</m:t>
                        </m:r>
                      </m:e>
                      <m:sub>
                        <m:r>
                          <a:rPr lang="en-US" sz="2200" b="0" i="0" smtClean="0">
                            <a:latin typeface="Cambria Math" panose="02040503050406030204" pitchFamily="18" charset="0"/>
                          </a:rPr>
                          <m:t>2</m:t>
                        </m:r>
                      </m:sub>
                    </m:sSub>
                  </m:oMath>
                </a14:m>
                <a:r>
                  <a:rPr lang="en-US" sz="2200" dirty="0"/>
                  <a:t> are the number of successes in groups 1 and 2, and </a:t>
                </a:r>
                <a14:m>
                  <m:oMath xmlns:m="http://schemas.openxmlformats.org/officeDocument/2006/math">
                    <m:sSub>
                      <m:sSubPr>
                        <m:ctrlPr>
                          <a:rPr lang="en-US" sz="2200" i="1" smtClean="0">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1</m:t>
                        </m:r>
                      </m:sub>
                    </m:sSub>
                  </m:oMath>
                </a14:m>
                <a:r>
                  <a:rPr lang="en-US" sz="2200" dirty="0"/>
                  <a:t> and </a:t>
                </a:r>
                <a14:m>
                  <m:oMath xmlns:m="http://schemas.openxmlformats.org/officeDocument/2006/math">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b="0" i="1" smtClean="0">
                            <a:latin typeface="Cambria Math" panose="02040503050406030204" pitchFamily="18" charset="0"/>
                          </a:rPr>
                          <m:t>2</m:t>
                        </m:r>
                      </m:sub>
                    </m:sSub>
                  </m:oMath>
                </a14:m>
                <a:r>
                  <a:rPr lang="en-US" sz="2200" dirty="0"/>
                  <a:t> are the total number of people in groups 1 and 2</a:t>
                </a:r>
                <a:endParaRPr lang="en-US" sz="2200" b="1" dirty="0"/>
              </a:p>
              <a:p>
                <a:pPr marL="342900" indent="-342900">
                  <a:spcBef>
                    <a:spcPts val="1600"/>
                  </a:spcBef>
                  <a:buFont typeface="Arial" panose="020B0604020202020204" pitchFamily="34" charset="0"/>
                  <a:buChar char="•"/>
                </a:pPr>
                <a:r>
                  <a:rPr lang="en-US" sz="2200" b="1" dirty="0"/>
                  <a:t>Sampling Distribution: </a:t>
                </a:r>
                <a:r>
                  <a:rPr lang="en-US" sz="2200" dirty="0"/>
                  <a:t>Normal (z)</a:t>
                </a:r>
              </a:p>
            </p:txBody>
          </p:sp>
        </mc:Choice>
        <mc:Fallback xmlns="">
          <p:sp>
            <p:nvSpPr>
              <p:cNvPr id="6" name="Rectangle 5">
                <a:extLst>
                  <a:ext uri="{FF2B5EF4-FFF2-40B4-BE49-F238E27FC236}">
                    <a16:creationId xmlns:a16="http://schemas.microsoft.com/office/drawing/2014/main" id="{60CC42D0-3408-C644-BD64-DA40673C8555}"/>
                  </a:ext>
                </a:extLst>
              </p:cNvPr>
              <p:cNvSpPr>
                <a:spLocks noRot="1" noChangeAspect="1" noMove="1" noResize="1" noEditPoints="1" noAdjustHandles="1" noChangeArrowheads="1" noChangeShapeType="1" noTextEdit="1"/>
              </p:cNvSpPr>
              <p:nvPr/>
            </p:nvSpPr>
            <p:spPr>
              <a:xfrm>
                <a:off x="651294" y="1208328"/>
                <a:ext cx="10889411" cy="4984570"/>
              </a:xfrm>
              <a:prstGeom prst="rect">
                <a:avLst/>
              </a:prstGeom>
              <a:blipFill>
                <a:blip r:embed="rId2"/>
                <a:stretch>
                  <a:fillRect l="-582" t="-508" r="-233" b="-1015"/>
                </a:stretch>
              </a:blipFill>
            </p:spPr>
            <p:txBody>
              <a:bodyPr/>
              <a:lstStyle/>
              <a:p>
                <a:r>
                  <a:rPr lang="en-US">
                    <a:noFill/>
                  </a:rPr>
                  <a:t> </a:t>
                </a:r>
              </a:p>
            </p:txBody>
          </p:sp>
        </mc:Fallback>
      </mc:AlternateContent>
    </p:spTree>
    <p:extLst>
      <p:ext uri="{BB962C8B-B14F-4D97-AF65-F5344CB8AC3E}">
        <p14:creationId xmlns:p14="http://schemas.microsoft.com/office/powerpoint/2010/main" val="2513918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572554" y="1139001"/>
                <a:ext cx="5300673" cy="5141973"/>
              </a:xfrm>
            </p:spPr>
            <p:txBody>
              <a:bodyPr>
                <a:normAutofit fontScale="85000" lnSpcReduction="10000"/>
              </a:bodyPr>
              <a:lstStyle/>
              <a:p>
                <a:pPr marL="0" indent="0">
                  <a:lnSpc>
                    <a:spcPct val="110000"/>
                  </a:lnSpc>
                  <a:buNone/>
                </a:pPr>
                <a:r>
                  <a:rPr lang="en-US" sz="2400" i="1" dirty="0"/>
                  <a:t>They are also interested in understanding the impact of landing page graphic on the propensity of people to sign up for their email list. Among those surveyed, is there a significant difference in the proportion who signed up across graphics 1 and 2? </a:t>
                </a:r>
                <a:br>
                  <a:rPr lang="en-US" sz="2400" i="1" dirty="0"/>
                </a:br>
                <a:endParaRPr lang="en-US" sz="2400" dirty="0"/>
              </a:p>
              <a:p>
                <a:pPr marL="15875" indent="0" algn="ctr">
                  <a:lnSpc>
                    <a:spcPct val="110000"/>
                  </a:lnSpc>
                  <a:buNone/>
                </a:pPr>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𝐻</m:t>
                          </m:r>
                        </m:e>
                        <m:sub>
                          <m:r>
                            <a:rPr lang="en-US" sz="2400" i="1">
                              <a:solidFill>
                                <a:schemeClr val="tx1"/>
                              </a:solidFill>
                              <a:latin typeface="Cambria Math" panose="02040503050406030204" pitchFamily="18" charset="0"/>
                            </a:rPr>
                            <m:t>0</m:t>
                          </m:r>
                        </m:sub>
                      </m:sSub>
                      <m:r>
                        <a:rPr lang="en-US" sz="2400" b="0" i="1" smtClean="0">
                          <a:solidFill>
                            <a:schemeClr val="tx1"/>
                          </a:solidFill>
                          <a:latin typeface="Cambria Math" panose="02040503050406030204" pitchFamily="18" charset="0"/>
                        </a:rPr>
                        <m:t>: </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𝑝</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𝑝</m:t>
                          </m:r>
                        </m:e>
                        <m:sub>
                          <m:r>
                            <a:rPr lang="en-US" sz="2400" b="0" i="1" smtClean="0">
                              <a:solidFill>
                                <a:schemeClr val="tx1"/>
                              </a:solidFill>
                              <a:latin typeface="Cambria Math" panose="02040503050406030204" pitchFamily="18" charset="0"/>
                            </a:rPr>
                            <m:t>2</m:t>
                          </m:r>
                        </m:sub>
                      </m:sSub>
                    </m:oMath>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𝐻</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 </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𝑝</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m:t>
                      </m:r>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𝑝</m:t>
                          </m:r>
                        </m:e>
                        <m:sub>
                          <m:r>
                            <a:rPr lang="en-US" sz="2400" b="0" i="1" smtClean="0">
                              <a:solidFill>
                                <a:schemeClr val="tx1"/>
                              </a:solidFill>
                              <a:latin typeface="Cambria Math" panose="02040503050406030204" pitchFamily="18" charset="0"/>
                            </a:rPr>
                            <m:t>2</m:t>
                          </m:r>
                        </m:sub>
                      </m:sSub>
                    </m:oMath>
                  </m:oMathPara>
                </a14:m>
                <a:endParaRPr lang="en-US" sz="2400" b="0" dirty="0"/>
              </a:p>
              <a:p>
                <a:pPr marL="15875" indent="0" algn="ctr">
                  <a:lnSpc>
                    <a:spcPct val="110000"/>
                  </a:lnSpc>
                  <a:buNone/>
                </a:pPr>
                <a:endParaRPr lang="en-US" sz="700" b="0" dirty="0"/>
              </a:p>
              <a:p>
                <a:pPr marL="15875" indent="0" algn="ctr">
                  <a:lnSpc>
                    <a:spcPct val="110000"/>
                  </a:lnSpc>
                  <a:buNone/>
                </a:pPr>
                <a:r>
                  <a:rPr lang="en-US" sz="2400" dirty="0"/>
                  <a:t>Significance level: </a:t>
                </a:r>
                <a14:m>
                  <m:oMath xmlns:m="http://schemas.openxmlformats.org/officeDocument/2006/math">
                    <m:r>
                      <a:rPr lang="en-US" sz="2400" i="1">
                        <a:latin typeface="Cambria Math" panose="02040503050406030204" pitchFamily="18" charset="0"/>
                      </a:rPr>
                      <m:t>𝛼</m:t>
                    </m:r>
                    <m:r>
                      <a:rPr lang="en-US" sz="2400" i="1">
                        <a:latin typeface="Cambria Math" panose="02040503050406030204" pitchFamily="18" charset="0"/>
                      </a:rPr>
                      <m:t>=0.05</m:t>
                    </m:r>
                  </m:oMath>
                </a14:m>
                <a:endParaRPr lang="en-US" sz="2400" b="0" dirty="0"/>
              </a:p>
              <a:p>
                <a:pPr marL="15875" indent="0" algn="ctr">
                  <a:lnSpc>
                    <a:spcPct val="100000"/>
                  </a:lnSpc>
                  <a:buNone/>
                </a:pPr>
                <a:endParaRPr lang="en-US" sz="700" b="0" dirty="0"/>
              </a:p>
              <a:p>
                <a:pPr>
                  <a:spcBef>
                    <a:spcPts val="1600"/>
                  </a:spcBef>
                </a:pPr>
                <a:br>
                  <a:rPr lang="en-US" sz="700" b="0" dirty="0"/>
                </a:br>
                <a14:m>
                  <m:oMath xmlns:m="http://schemas.openxmlformats.org/officeDocument/2006/math">
                    <m:r>
                      <a:rPr lang="en-US" sz="2400" i="1">
                        <a:latin typeface="Cambria Math" panose="02040503050406030204" pitchFamily="18" charset="0"/>
                      </a:rPr>
                      <m:t>𝑧</m:t>
                    </m:r>
                    <m:r>
                      <a:rPr lang="en-US" sz="2400" i="1">
                        <a:latin typeface="Cambria Math" panose="02040503050406030204" pitchFamily="18" charset="0"/>
                      </a:rPr>
                      <m:t>=</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𝑝</m:t>
                                </m:r>
                              </m:e>
                            </m:acc>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acc>
                              <m:accPr>
                                <m:chr m:val="̂"/>
                                <m:ctrlPr>
                                  <a:rPr lang="en-US" sz="2400" i="1">
                                    <a:latin typeface="Cambria Math" panose="02040503050406030204" pitchFamily="18" charset="0"/>
                                  </a:rPr>
                                </m:ctrlPr>
                              </m:accPr>
                              <m:e>
                                <m:r>
                                  <a:rPr lang="en-US" sz="2400" i="1">
                                    <a:latin typeface="Cambria Math" panose="02040503050406030204" pitchFamily="18" charset="0"/>
                                  </a:rPr>
                                  <m:t>𝑝</m:t>
                                </m:r>
                              </m:e>
                            </m:acc>
                          </m:e>
                          <m:sub>
                            <m:r>
                              <a:rPr lang="en-US" sz="2400" i="1">
                                <a:latin typeface="Cambria Math" panose="02040503050406030204" pitchFamily="18" charset="0"/>
                              </a:rPr>
                              <m:t>2</m:t>
                            </m:r>
                          </m:sub>
                        </m:sSub>
                      </m:num>
                      <m:den>
                        <m:rad>
                          <m:radPr>
                            <m:degHide m:val="on"/>
                            <m:ctrlPr>
                              <a:rPr lang="en-US" sz="2400" i="1">
                                <a:latin typeface="Cambria Math" panose="02040503050406030204" pitchFamily="18" charset="0"/>
                              </a:rPr>
                            </m:ctrlPr>
                          </m:radPr>
                          <m:deg/>
                          <m:e>
                            <m:sSub>
                              <m:sSubPr>
                                <m:ctrlPr>
                                  <a:rPr lang="en-US" sz="2400" i="1">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m:t>
                                </m:r>
                              </m:sub>
                            </m:sSub>
                            <m:d>
                              <m:dPr>
                                <m:ctrlPr>
                                  <a:rPr lang="en-US" sz="2400" i="1">
                                    <a:latin typeface="Cambria Math" panose="02040503050406030204" pitchFamily="18" charset="0"/>
                                  </a:rPr>
                                </m:ctrlPr>
                              </m:dPr>
                              <m:e>
                                <m:r>
                                  <a:rPr lang="en-US" sz="2400" i="1">
                                    <a:latin typeface="Cambria Math" panose="02040503050406030204" pitchFamily="18" charset="0"/>
                                  </a:rPr>
                                  <m:t>1−</m:t>
                                </m:r>
                                <m:sSub>
                                  <m:sSubPr>
                                    <m:ctrlPr>
                                      <a:rPr lang="en-US" sz="2400" i="1">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m:t>
                                    </m:r>
                                  </m:sub>
                                </m:sSub>
                              </m:e>
                            </m:d>
                            <m:d>
                              <m:dPr>
                                <m:ctrlPr>
                                  <a:rPr lang="en-US" sz="2400" i="1">
                                    <a:latin typeface="Cambria Math" panose="02040503050406030204" pitchFamily="18" charset="0"/>
                                  </a:rPr>
                                </m:ctrlPr>
                              </m:dPr>
                              <m:e>
                                <m:f>
                                  <m:fPr>
                                    <m:ctrlPr>
                                      <a:rPr lang="en-US" sz="2400" i="1">
                                        <a:latin typeface="Cambria Math" panose="02040503050406030204" pitchFamily="18" charset="0"/>
                                      </a:rPr>
                                    </m:ctrlPr>
                                  </m:fPr>
                                  <m:num>
                                    <m:r>
                                      <a:rPr lang="en-US" sz="2400" i="1">
                                        <a:latin typeface="Cambria Math" panose="02040503050406030204" pitchFamily="18" charset="0"/>
                                      </a:rPr>
                                      <m:t>1</m:t>
                                    </m:r>
                                  </m:num>
                                  <m:den>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den>
                                </m:f>
                                <m:r>
                                  <a:rPr lang="en-US" sz="2400" i="1">
                                    <a:latin typeface="Cambria Math" panose="02040503050406030204" pitchFamily="18" charset="0"/>
                                  </a:rPr>
                                  <m:t>+</m:t>
                                </m:r>
                                <m:f>
                                  <m:fPr>
                                    <m:ctrlPr>
                                      <a:rPr lang="en-US" sz="2400" i="1">
                                        <a:latin typeface="Cambria Math" panose="02040503050406030204" pitchFamily="18" charset="0"/>
                                      </a:rPr>
                                    </m:ctrlPr>
                                  </m:fPr>
                                  <m:num>
                                    <m:r>
                                      <a:rPr lang="en-US" sz="2400" i="1">
                                        <a:latin typeface="Cambria Math" panose="02040503050406030204" pitchFamily="18" charset="0"/>
                                      </a:rPr>
                                      <m:t>1</m:t>
                                    </m:r>
                                  </m:num>
                                  <m:den>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den>
                                </m:f>
                              </m:e>
                            </m:d>
                          </m:e>
                        </m:rad>
                      </m:den>
                    </m:f>
                    <m:r>
                      <a:rPr lang="en-US" sz="2400" i="1">
                        <a:latin typeface="Cambria Math" panose="02040503050406030204" pitchFamily="18" charset="0"/>
                      </a:rPr>
                      <m:t>; </m:t>
                    </m:r>
                    <m:r>
                      <a:rPr lang="en-US" sz="2400" i="1" smtClean="0">
                        <a:latin typeface="Cambria Math" panose="02040503050406030204" pitchFamily="18" charset="0"/>
                      </a:rPr>
                      <m:t>    </m:t>
                    </m:r>
                    <m:sSub>
                      <m:sSubPr>
                        <m:ctrlPr>
                          <a:rPr lang="en-US" sz="2400" i="1">
                            <a:latin typeface="Cambria Math" panose="02040503050406030204" pitchFamily="18" charset="0"/>
                          </a:rPr>
                        </m:ctrlPr>
                      </m:sSubPr>
                      <m:e>
                        <m:r>
                          <a:rPr lang="en-US" sz="2400" i="1">
                            <a:latin typeface="Cambria Math" panose="02040503050406030204" pitchFamily="18" charset="0"/>
                          </a:rPr>
                          <m:t>𝑝</m:t>
                        </m:r>
                      </m:e>
                      <m:sub>
                        <m:r>
                          <a:rPr lang="en-US" sz="2400" i="1">
                            <a:latin typeface="Cambria Math" panose="02040503050406030204" pitchFamily="18" charset="0"/>
                          </a:rPr>
                          <m:t>∗</m:t>
                        </m:r>
                      </m:sub>
                    </m:sSub>
                    <m:r>
                      <a:rPr lang="en-US" sz="2400" i="1">
                        <a:latin typeface="Cambria Math" panose="02040503050406030204" pitchFamily="18" charset="0"/>
                      </a:rPr>
                      <m:t>=</m:t>
                    </m:r>
                    <m:f>
                      <m:fPr>
                        <m:ctrlPr>
                          <a:rPr lang="en-US" sz="2400" i="1">
                            <a:latin typeface="Cambria Math" panose="02040503050406030204" pitchFamily="18" charset="0"/>
                          </a:rPr>
                        </m:ctrlPr>
                      </m:fPr>
                      <m:num>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𝑦</m:t>
                            </m:r>
                          </m:e>
                          <m:sub>
                            <m:r>
                              <a:rPr lang="en-US" sz="2400" i="1">
                                <a:latin typeface="Cambria Math" panose="02040503050406030204" pitchFamily="18" charset="0"/>
                              </a:rPr>
                              <m:t>2</m:t>
                            </m:r>
                          </m:sub>
                        </m:sSub>
                      </m:num>
                      <m:den>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1</m:t>
                            </m:r>
                          </m:sub>
                        </m:sSub>
                        <m:r>
                          <a:rPr lang="en-US" sz="2400" i="1">
                            <a:latin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2</m:t>
                            </m:r>
                          </m:sub>
                        </m:sSub>
                      </m:den>
                    </m:f>
                  </m:oMath>
                </a14:m>
                <a:endParaRPr lang="en-US" sz="1900" dirty="0"/>
              </a:p>
            </p:txBody>
          </p:sp>
        </mc:Choice>
        <mc:Fallback xmlns="">
          <p:sp>
            <p:nvSpPr>
              <p:cNvPr id="5" name="Content Placeholder 2">
                <a:extLst>
                  <a:ext uri="{FF2B5EF4-FFF2-40B4-BE49-F238E27FC236}">
                    <a16:creationId xmlns:a16="http://schemas.microsoft.com/office/drawing/2014/main" id="{60CE6248-14C4-9C4E-9AE1-B4DFEC79AA55}"/>
                  </a:ext>
                </a:extLst>
              </p:cNvPr>
              <p:cNvSpPr>
                <a:spLocks noGrp="1" noRot="1" noChangeAspect="1" noMove="1" noResize="1" noEditPoints="1" noAdjustHandles="1" noChangeArrowheads="1" noChangeShapeType="1" noTextEdit="1"/>
              </p:cNvSpPr>
              <p:nvPr>
                <p:ph idx="1"/>
              </p:nvPr>
            </p:nvSpPr>
            <p:spPr>
              <a:xfrm>
                <a:off x="572554" y="1139001"/>
                <a:ext cx="5300673" cy="5141973"/>
              </a:xfrm>
              <a:blipFill>
                <a:blip r:embed="rId3"/>
                <a:stretch>
                  <a:fillRect l="-1196" t="-739" r="-1914"/>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
        <p:nvSpPr>
          <p:cNvPr id="6" name="Content Placeholder 2">
            <a:extLst>
              <a:ext uri="{FF2B5EF4-FFF2-40B4-BE49-F238E27FC236}">
                <a16:creationId xmlns:a16="http://schemas.microsoft.com/office/drawing/2014/main" id="{03C08D77-E3AA-4948-A5F5-DC5E634A973D}"/>
              </a:ext>
            </a:extLst>
          </p:cNvPr>
          <p:cNvSpPr txBox="1">
            <a:spLocks/>
          </p:cNvSpPr>
          <p:nvPr/>
        </p:nvSpPr>
        <p:spPr>
          <a:xfrm>
            <a:off x="6320290" y="966789"/>
            <a:ext cx="5540522" cy="5486399"/>
          </a:xfrm>
          <a:prstGeom prst="rect">
            <a:avLst/>
          </a:prstGeom>
          <a:solidFill>
            <a:schemeClr val="accent2">
              <a:alpha val="2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91440" rIns="182880" bIns="9144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000" u="sng" dirty="0"/>
              <a:t>Steps to do a hypothesis test</a:t>
            </a:r>
          </a:p>
          <a:p>
            <a:pPr marL="342900" indent="-342900">
              <a:lnSpc>
                <a:spcPct val="110000"/>
              </a:lnSpc>
              <a:buFont typeface="+mj-lt"/>
              <a:buAutoNum type="arabicPeriod"/>
            </a:pPr>
            <a:r>
              <a:rPr lang="en-US" sz="2000" dirty="0"/>
              <a:t>Set the hypotheses, a significance level, and determine the test statistic</a:t>
            </a:r>
          </a:p>
          <a:p>
            <a:pPr marL="342900" indent="-342900">
              <a:lnSpc>
                <a:spcPct val="110000"/>
              </a:lnSpc>
              <a:buFont typeface="+mj-lt"/>
              <a:buAutoNum type="arabicPeriod"/>
            </a:pPr>
            <a:r>
              <a:rPr lang="en-US" sz="2000" dirty="0"/>
              <a:t>Use the data and the null hypothesis to compute the test statistic</a:t>
            </a:r>
          </a:p>
          <a:p>
            <a:pPr marL="342900" indent="-342900">
              <a:lnSpc>
                <a:spcPct val="110000"/>
              </a:lnSpc>
              <a:buFont typeface="+mj-lt"/>
              <a:buAutoNum type="arabicPeriod"/>
            </a:pPr>
            <a:r>
              <a:rPr lang="en-US" sz="2000" dirty="0"/>
              <a:t>Compute the probability of seeing a value more extreme than the test statistic under the sampling distribution (the P-value):</a:t>
            </a:r>
          </a:p>
          <a:p>
            <a:pPr lvl="1">
              <a:lnSpc>
                <a:spcPct val="110000"/>
              </a:lnSpc>
            </a:pPr>
            <a:r>
              <a:rPr lang="en-US" sz="1800" dirty="0"/>
              <a:t>If your alternative is </a:t>
            </a:r>
            <a:r>
              <a:rPr lang="en-US" sz="1800" i="1" u="sng" dirty="0"/>
              <a:t>one-sided</a:t>
            </a:r>
            <a:r>
              <a:rPr lang="en-US" sz="1800" i="1" dirty="0"/>
              <a:t>:</a:t>
            </a:r>
            <a:r>
              <a:rPr lang="en-US" sz="1800" dirty="0"/>
              <a:t> take the absolute value of the test statistic and compute the greater than probability</a:t>
            </a:r>
          </a:p>
          <a:p>
            <a:pPr lvl="1">
              <a:lnSpc>
                <a:spcPct val="110000"/>
              </a:lnSpc>
            </a:pPr>
            <a:r>
              <a:rPr lang="en-US" sz="1800" dirty="0"/>
              <a:t>If your alternative is </a:t>
            </a:r>
            <a:r>
              <a:rPr lang="en-US" sz="1800" i="1" u="sng" dirty="0"/>
              <a:t>two-sided</a:t>
            </a:r>
            <a:r>
              <a:rPr lang="en-US" sz="1800" dirty="0"/>
              <a:t>: multiply the one-sided number by 2.</a:t>
            </a:r>
          </a:p>
          <a:p>
            <a:pPr marL="342900" indent="-342900">
              <a:lnSpc>
                <a:spcPct val="110000"/>
              </a:lnSpc>
              <a:buFont typeface="+mj-lt"/>
              <a:buAutoNum type="arabicPeriod"/>
            </a:pPr>
            <a:r>
              <a:rPr lang="en-US" sz="2000" dirty="0"/>
              <a:t>If P-value &lt; cutoff, reject H</a:t>
            </a:r>
            <a:r>
              <a:rPr lang="en-US" sz="2000" baseline="-25000" dirty="0"/>
              <a:t>0 </a:t>
            </a:r>
            <a:r>
              <a:rPr lang="en-US" sz="2000" dirty="0"/>
              <a:t>in favor of H</a:t>
            </a:r>
            <a:r>
              <a:rPr lang="en-US" sz="2000" baseline="-25000" dirty="0"/>
              <a:t>1</a:t>
            </a:r>
            <a:endParaRPr lang="en-US" sz="2000" dirty="0"/>
          </a:p>
        </p:txBody>
      </p:sp>
    </p:spTree>
    <p:extLst>
      <p:ext uri="{BB962C8B-B14F-4D97-AF65-F5344CB8AC3E}">
        <p14:creationId xmlns:p14="http://schemas.microsoft.com/office/powerpoint/2010/main" val="4111293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1B28E-6AF8-2C4B-AF45-3ADD31A0DF19}"/>
              </a:ext>
            </a:extLst>
          </p:cNvPr>
          <p:cNvSpPr>
            <a:spLocks noGrp="1"/>
          </p:cNvSpPr>
          <p:nvPr>
            <p:ph type="title"/>
          </p:nvPr>
        </p:nvSpPr>
        <p:spPr/>
        <p:txBody>
          <a:bodyPr/>
          <a:lstStyle/>
          <a:p>
            <a:r>
              <a:rPr lang="en-US" dirty="0"/>
              <a:t>Course structure</a:t>
            </a:r>
          </a:p>
        </p:txBody>
      </p:sp>
      <p:sp>
        <p:nvSpPr>
          <p:cNvPr id="4" name="Rectangle 3">
            <a:extLst>
              <a:ext uri="{FF2B5EF4-FFF2-40B4-BE49-F238E27FC236}">
                <a16:creationId xmlns:a16="http://schemas.microsoft.com/office/drawing/2014/main" id="{A457E404-A808-D440-9F6E-19887D73DA28}"/>
              </a:ext>
            </a:extLst>
          </p:cNvPr>
          <p:cNvSpPr/>
          <p:nvPr/>
        </p:nvSpPr>
        <p:spPr>
          <a:xfrm>
            <a:off x="1503121" y="1167785"/>
            <a:ext cx="2030104" cy="12993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spc="100" dirty="0">
                <a:latin typeface="Arial" panose="020B0604020202020204" pitchFamily="34" charset="0"/>
                <a:ea typeface="Helvetica Neue" panose="02000503000000020004" pitchFamily="2" charset="0"/>
                <a:cs typeface="Arial" panose="020B0604020202020204" pitchFamily="34" charset="0"/>
              </a:rPr>
              <a:t>DATA</a:t>
            </a:r>
          </a:p>
        </p:txBody>
      </p:sp>
      <p:sp>
        <p:nvSpPr>
          <p:cNvPr id="5" name="Rectangle 4">
            <a:extLst>
              <a:ext uri="{FF2B5EF4-FFF2-40B4-BE49-F238E27FC236}">
                <a16:creationId xmlns:a16="http://schemas.microsoft.com/office/drawing/2014/main" id="{B9F09026-2DCF-9D47-965C-9B2DE61DCA28}"/>
              </a:ext>
            </a:extLst>
          </p:cNvPr>
          <p:cNvSpPr/>
          <p:nvPr/>
        </p:nvSpPr>
        <p:spPr>
          <a:xfrm>
            <a:off x="1503121" y="2553420"/>
            <a:ext cx="2030104" cy="2415396"/>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spc="100" dirty="0">
                <a:latin typeface="Arial" panose="020B0604020202020204" pitchFamily="34" charset="0"/>
                <a:ea typeface="Helvetica Neue" panose="02000503000000020004" pitchFamily="2" charset="0"/>
                <a:cs typeface="Arial" panose="020B0604020202020204" pitchFamily="34" charset="0"/>
              </a:rPr>
              <a:t>ANALYSIS</a:t>
            </a:r>
          </a:p>
        </p:txBody>
      </p:sp>
      <p:sp>
        <p:nvSpPr>
          <p:cNvPr id="6" name="Rectangle 5">
            <a:extLst>
              <a:ext uri="{FF2B5EF4-FFF2-40B4-BE49-F238E27FC236}">
                <a16:creationId xmlns:a16="http://schemas.microsoft.com/office/drawing/2014/main" id="{FAB5C1E3-E3DF-2E44-9CE0-91FA555914FB}"/>
              </a:ext>
            </a:extLst>
          </p:cNvPr>
          <p:cNvSpPr/>
          <p:nvPr/>
        </p:nvSpPr>
        <p:spPr>
          <a:xfrm>
            <a:off x="642282" y="1167784"/>
            <a:ext cx="776377" cy="5077741"/>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b="1" spc="100" dirty="0">
                <a:latin typeface="Arial" panose="020B0604020202020204" pitchFamily="34" charset="0"/>
                <a:ea typeface="Helvetica Neue" panose="02000503000000020004" pitchFamily="2" charset="0"/>
                <a:cs typeface="Arial" panose="020B0604020202020204" pitchFamily="34" charset="0"/>
              </a:rPr>
              <a:t>MARKETING DECISIONS</a:t>
            </a:r>
          </a:p>
        </p:txBody>
      </p:sp>
      <p:sp>
        <p:nvSpPr>
          <p:cNvPr id="7" name="Rectangle 6">
            <a:extLst>
              <a:ext uri="{FF2B5EF4-FFF2-40B4-BE49-F238E27FC236}">
                <a16:creationId xmlns:a16="http://schemas.microsoft.com/office/drawing/2014/main" id="{D24C5ED2-F051-854C-9DD9-D4691CFCF96C}"/>
              </a:ext>
            </a:extLst>
          </p:cNvPr>
          <p:cNvSpPr/>
          <p:nvPr/>
        </p:nvSpPr>
        <p:spPr>
          <a:xfrm>
            <a:off x="1503121" y="5055079"/>
            <a:ext cx="2030104" cy="1207698"/>
          </a:xfrm>
          <a:prstGeom prst="rect">
            <a:avLst/>
          </a:prstGeom>
          <a:pattFill prst="dkUpDiag">
            <a:fgClr>
              <a:schemeClr val="accent1"/>
            </a:fgClr>
            <a:bgClr>
              <a:schemeClr val="accent3"/>
            </a:bgClr>
          </a:patt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spc="100" dirty="0">
                <a:latin typeface="Arial" panose="020B0604020202020204" pitchFamily="34" charset="0"/>
                <a:ea typeface="Helvetica Neue" panose="02000503000000020004" pitchFamily="2" charset="0"/>
                <a:cs typeface="Arial" panose="020B0604020202020204" pitchFamily="34" charset="0"/>
              </a:rPr>
              <a:t>SPECIAL TOPICS</a:t>
            </a:r>
          </a:p>
        </p:txBody>
      </p:sp>
      <p:sp>
        <p:nvSpPr>
          <p:cNvPr id="3" name="Right Arrow 2">
            <a:extLst>
              <a:ext uri="{FF2B5EF4-FFF2-40B4-BE49-F238E27FC236}">
                <a16:creationId xmlns:a16="http://schemas.microsoft.com/office/drawing/2014/main" id="{AE4B06F8-D450-6F4A-94E3-EDE3FC708284}"/>
              </a:ext>
            </a:extLst>
          </p:cNvPr>
          <p:cNvSpPr/>
          <p:nvPr/>
        </p:nvSpPr>
        <p:spPr>
          <a:xfrm flipH="1">
            <a:off x="3287599" y="2173699"/>
            <a:ext cx="1235445" cy="988908"/>
          </a:xfrm>
          <a:prstGeom prst="rightArrow">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ECFD6527-3C9E-3548-92FA-A5BA5B4DED80}"/>
              </a:ext>
            </a:extLst>
          </p:cNvPr>
          <p:cNvSpPr txBox="1"/>
          <p:nvPr/>
        </p:nvSpPr>
        <p:spPr>
          <a:xfrm>
            <a:off x="4872250" y="2311385"/>
            <a:ext cx="7001301" cy="1754326"/>
          </a:xfrm>
          <a:prstGeom prst="rect">
            <a:avLst/>
          </a:prstGeom>
          <a:noFill/>
        </p:spPr>
        <p:txBody>
          <a:bodyPr wrap="square" rtlCol="0">
            <a:spAutoFit/>
          </a:bodyPr>
          <a:lstStyle/>
          <a:p>
            <a:pPr algn="ctr"/>
            <a:r>
              <a:rPr lang="en-US" sz="3600" dirty="0"/>
              <a:t>How do we turn the data that we’ve gathered into meaningful information?</a:t>
            </a:r>
          </a:p>
        </p:txBody>
      </p:sp>
      <p:sp>
        <p:nvSpPr>
          <p:cNvPr id="9" name="Text Placeholder 3">
            <a:extLst>
              <a:ext uri="{FF2B5EF4-FFF2-40B4-BE49-F238E27FC236}">
                <a16:creationId xmlns:a16="http://schemas.microsoft.com/office/drawing/2014/main" id="{2F6E2061-774D-C941-8187-6567DBF29027}"/>
              </a:ext>
            </a:extLst>
          </p:cNvPr>
          <p:cNvSpPr txBox="1">
            <a:spLocks/>
          </p:cNvSpPr>
          <p:nvPr/>
        </p:nvSpPr>
        <p:spPr>
          <a:xfrm>
            <a:off x="8748215" y="154637"/>
            <a:ext cx="3278468" cy="1155548"/>
          </a:xfrm>
          <a:prstGeom prst="rect">
            <a:avLst/>
          </a:prstGeom>
        </p:spPr>
        <p:style>
          <a:lnRef idx="2">
            <a:schemeClr val="dk1"/>
          </a:lnRef>
          <a:fillRef idx="1">
            <a:schemeClr val="lt1"/>
          </a:fillRef>
          <a:effectRef idx="0">
            <a:schemeClr val="dk1"/>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2200" dirty="0"/>
              <a:t>If you came in late:</a:t>
            </a:r>
          </a:p>
          <a:p>
            <a:pPr marL="0" indent="0" algn="ctr">
              <a:lnSpc>
                <a:spcPct val="100000"/>
              </a:lnSpc>
              <a:spcBef>
                <a:spcPts val="0"/>
              </a:spcBef>
              <a:buFont typeface="Arial" panose="020B0604020202020204" pitchFamily="34" charset="0"/>
              <a:buNone/>
            </a:pPr>
            <a:r>
              <a:rPr lang="en-US" sz="2200" u="sng" dirty="0" err="1">
                <a:solidFill>
                  <a:schemeClr val="accent2"/>
                </a:solidFill>
              </a:rPr>
              <a:t>pollev.com</a:t>
            </a:r>
            <a:r>
              <a:rPr lang="en-US" sz="2200" u="sng" dirty="0">
                <a:solidFill>
                  <a:schemeClr val="accent2"/>
                </a:solidFill>
              </a:rPr>
              <a:t>/ryandew580</a:t>
            </a:r>
          </a:p>
          <a:p>
            <a:pPr marL="0" indent="0" algn="ctr">
              <a:lnSpc>
                <a:spcPct val="100000"/>
              </a:lnSpc>
              <a:spcBef>
                <a:spcPts val="0"/>
              </a:spcBef>
              <a:buNone/>
            </a:pPr>
            <a:r>
              <a:rPr lang="en-US" sz="2200" dirty="0"/>
              <a:t>Code: </a:t>
            </a:r>
            <a:r>
              <a:rPr lang="en-US" sz="2200" b="1" dirty="0">
                <a:solidFill>
                  <a:schemeClr val="accent3"/>
                </a:solidFill>
              </a:rPr>
              <a:t>rain</a:t>
            </a:r>
          </a:p>
        </p:txBody>
      </p:sp>
    </p:spTree>
    <p:extLst>
      <p:ext uri="{BB962C8B-B14F-4D97-AF65-F5344CB8AC3E}">
        <p14:creationId xmlns:p14="http://schemas.microsoft.com/office/powerpoint/2010/main" val="2086432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ACDB-F20E-6249-842F-CB5FDFC964E6}"/>
              </a:ext>
            </a:extLst>
          </p:cNvPr>
          <p:cNvSpPr>
            <a:spLocks noGrp="1"/>
          </p:cNvSpPr>
          <p:nvPr>
            <p:ph type="title"/>
          </p:nvPr>
        </p:nvSpPr>
        <p:spPr/>
        <p:txBody>
          <a:bodyPr/>
          <a:lstStyle/>
          <a:p>
            <a:r>
              <a:rPr lang="en-US" dirty="0"/>
              <a:t>Testing Distributions</a:t>
            </a:r>
          </a:p>
        </p:txBody>
      </p:sp>
    </p:spTree>
    <p:extLst>
      <p:ext uri="{BB962C8B-B14F-4D97-AF65-F5344CB8AC3E}">
        <p14:creationId xmlns:p14="http://schemas.microsoft.com/office/powerpoint/2010/main" val="20264267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4">
            <a:extLst>
              <a:ext uri="{FF2B5EF4-FFF2-40B4-BE49-F238E27FC236}">
                <a16:creationId xmlns:a16="http://schemas.microsoft.com/office/drawing/2014/main" id="{60466E5D-3F96-A340-AF66-1575A297C0DE}"/>
              </a:ext>
            </a:extLst>
          </p:cNvPr>
          <p:cNvPicPr>
            <a:picLocks noChangeAspect="1"/>
          </p:cNvPicPr>
          <p:nvPr/>
        </p:nvPicPr>
        <p:blipFill rotWithShape="1">
          <a:blip r:embed="rId3">
            <a:extLst>
              <a:ext uri="{28A0092B-C50C-407E-A947-70E740481C1C}">
                <a14:useLocalDpi xmlns:a14="http://schemas.microsoft.com/office/drawing/2010/main" val="0"/>
              </a:ext>
            </a:extLst>
          </a:blip>
          <a:srcRect t="16950" r="4424" b="15627"/>
          <a:stretch/>
        </p:blipFill>
        <p:spPr bwMode="auto">
          <a:xfrm>
            <a:off x="1272653" y="3871308"/>
            <a:ext cx="3627151" cy="1860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70BABFE2-1CD2-9F43-BE02-28F45DEA305A}"/>
              </a:ext>
            </a:extLst>
          </p:cNvPr>
          <p:cNvPicPr>
            <a:picLocks noChangeAspect="1"/>
          </p:cNvPicPr>
          <p:nvPr/>
        </p:nvPicPr>
        <p:blipFill rotWithShape="1">
          <a:blip r:embed="rId4">
            <a:extLst>
              <a:ext uri="{28A0092B-C50C-407E-A947-70E740481C1C}">
                <a14:useLocalDpi xmlns:a14="http://schemas.microsoft.com/office/drawing/2010/main" val="0"/>
              </a:ext>
            </a:extLst>
          </a:blip>
          <a:srcRect t="17753" r="3503"/>
          <a:stretch/>
        </p:blipFill>
        <p:spPr bwMode="auto">
          <a:xfrm>
            <a:off x="1272652" y="1368732"/>
            <a:ext cx="3627151" cy="1860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6096000" y="1368732"/>
            <a:ext cx="5540522" cy="4871661"/>
          </a:xfrm>
        </p:spPr>
        <p:txBody>
          <a:bodyPr>
            <a:noAutofit/>
          </a:bodyPr>
          <a:lstStyle/>
          <a:p>
            <a:pPr marL="0" indent="0">
              <a:lnSpc>
                <a:spcPct val="100000"/>
              </a:lnSpc>
              <a:buNone/>
            </a:pPr>
            <a:r>
              <a:rPr lang="en-US" sz="2400" i="1" dirty="0"/>
              <a:t>Obama’s campaign team is testing two landing pages. To that end, they ran an experiment, where 50% of visitors saw one graphic, and 50% saw another. To gather additional information, they then surveyed 200 randomly selected recent donors, and matched their survey responses to their website and donation behavior.</a:t>
            </a:r>
          </a:p>
          <a:p>
            <a:pPr marL="0" indent="0">
              <a:lnSpc>
                <a:spcPct val="100000"/>
              </a:lnSpc>
              <a:buNone/>
            </a:pPr>
            <a:endParaRPr lang="en-US" sz="1200" dirty="0"/>
          </a:p>
          <a:p>
            <a:pPr marL="0" indent="0" algn="ctr">
              <a:lnSpc>
                <a:spcPct val="100000"/>
              </a:lnSpc>
              <a:buNone/>
            </a:pPr>
            <a:r>
              <a:rPr lang="en-US" sz="2400" b="1" dirty="0"/>
              <a:t>Today’s focal question: </a:t>
            </a:r>
            <a:r>
              <a:rPr lang="en-US" sz="2400" dirty="0"/>
              <a:t>did the graphic cause people to navigate the website differently?</a:t>
            </a:r>
            <a:endParaRPr lang="en-US" sz="2400" b="1" dirty="0"/>
          </a:p>
        </p:txBody>
      </p:sp>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Remember our Example: Obama’s A/B Test</a:t>
            </a:r>
          </a:p>
        </p:txBody>
      </p:sp>
    </p:spTree>
    <p:extLst>
      <p:ext uri="{BB962C8B-B14F-4D97-AF65-F5344CB8AC3E}">
        <p14:creationId xmlns:p14="http://schemas.microsoft.com/office/powerpoint/2010/main" val="3805915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E147E-1456-9944-8AEF-BD06FA22C9B8}"/>
              </a:ext>
            </a:extLst>
          </p:cNvPr>
          <p:cNvSpPr>
            <a:spLocks noGrp="1"/>
          </p:cNvSpPr>
          <p:nvPr>
            <p:ph type="title"/>
          </p:nvPr>
        </p:nvSpPr>
        <p:spPr/>
        <p:txBody>
          <a:bodyPr/>
          <a:lstStyle/>
          <a:p>
            <a:r>
              <a:rPr lang="en-US" dirty="0"/>
              <a:t>Contingency Tables</a:t>
            </a:r>
          </a:p>
        </p:txBody>
      </p:sp>
      <p:sp>
        <p:nvSpPr>
          <p:cNvPr id="3" name="Content Placeholder 2">
            <a:extLst>
              <a:ext uri="{FF2B5EF4-FFF2-40B4-BE49-F238E27FC236}">
                <a16:creationId xmlns:a16="http://schemas.microsoft.com/office/drawing/2014/main" id="{72A77E1C-5B5B-9549-AAF7-031F1D191BB0}"/>
              </a:ext>
            </a:extLst>
          </p:cNvPr>
          <p:cNvSpPr>
            <a:spLocks noGrp="1"/>
          </p:cNvSpPr>
          <p:nvPr>
            <p:ph idx="1"/>
          </p:nvPr>
        </p:nvSpPr>
        <p:spPr/>
        <p:txBody>
          <a:bodyPr/>
          <a:lstStyle/>
          <a:p>
            <a:pPr marL="0" indent="0">
              <a:buNone/>
            </a:pPr>
            <a:r>
              <a:rPr lang="en-US" dirty="0"/>
              <a:t>Simple idea: just count (nominal) outcomes!</a:t>
            </a:r>
          </a:p>
          <a:p>
            <a:pPr marL="0" indent="0">
              <a:buNone/>
            </a:pPr>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C98F790B-9F68-CF4A-A7B3-5575547C10FF}"/>
              </a:ext>
            </a:extLst>
          </p:cNvPr>
          <p:cNvGraphicFramePr>
            <a:graphicFrameLocks noGrp="1"/>
          </p:cNvGraphicFramePr>
          <p:nvPr/>
        </p:nvGraphicFramePr>
        <p:xfrm>
          <a:off x="1892967" y="2850051"/>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i="1" dirty="0">
                          <a:solidFill>
                            <a:schemeClr val="tx1"/>
                          </a:solidFill>
                        </a:rPr>
                        <a:t>Total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r>
                        <a:rPr lang="en-US" sz="1800" i="1" dirty="0">
                          <a:solidFill>
                            <a:schemeClr val="tx1"/>
                          </a:solidFill>
                        </a:rPr>
                        <a:t>Total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5" name="Rectangle 4">
            <a:extLst>
              <a:ext uri="{FF2B5EF4-FFF2-40B4-BE49-F238E27FC236}">
                <a16:creationId xmlns:a16="http://schemas.microsoft.com/office/drawing/2014/main" id="{43FC0036-2FF0-914F-BBE9-34E997BD7F33}"/>
              </a:ext>
            </a:extLst>
          </p:cNvPr>
          <p:cNvSpPr/>
          <p:nvPr/>
        </p:nvSpPr>
        <p:spPr>
          <a:xfrm>
            <a:off x="1673525" y="2702493"/>
            <a:ext cx="1897811" cy="41053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92023F99-47DA-AF4F-B464-E00CEBDB783D}"/>
              </a:ext>
            </a:extLst>
          </p:cNvPr>
          <p:cNvSpPr/>
          <p:nvPr/>
        </p:nvSpPr>
        <p:spPr>
          <a:xfrm>
            <a:off x="1825925" y="4531293"/>
            <a:ext cx="8692550" cy="206177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96A572B7-FA64-DF46-ABA4-0EED21024ABE}"/>
              </a:ext>
            </a:extLst>
          </p:cNvPr>
          <p:cNvSpPr txBox="1"/>
          <p:nvPr/>
        </p:nvSpPr>
        <p:spPr>
          <a:xfrm>
            <a:off x="838200" y="1824720"/>
            <a:ext cx="10001854" cy="461665"/>
          </a:xfrm>
          <a:prstGeom prst="rect">
            <a:avLst/>
          </a:prstGeom>
          <a:noFill/>
        </p:spPr>
        <p:txBody>
          <a:bodyPr wrap="square" rtlCol="0">
            <a:spAutoFit/>
          </a:bodyPr>
          <a:lstStyle/>
          <a:p>
            <a:r>
              <a:rPr lang="en-US" sz="2400" b="1" dirty="0">
                <a:solidFill>
                  <a:schemeClr val="accent3"/>
                </a:solidFill>
              </a:rPr>
              <a:t>One-way Table: </a:t>
            </a:r>
            <a:r>
              <a:rPr lang="en-US" sz="2400" dirty="0"/>
              <a:t>How many times did each nominal outcome occur?</a:t>
            </a:r>
          </a:p>
        </p:txBody>
      </p:sp>
    </p:spTree>
    <p:extLst>
      <p:ext uri="{BB962C8B-B14F-4D97-AF65-F5344CB8AC3E}">
        <p14:creationId xmlns:p14="http://schemas.microsoft.com/office/powerpoint/2010/main" val="625030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E147E-1456-9944-8AEF-BD06FA22C9B8}"/>
              </a:ext>
            </a:extLst>
          </p:cNvPr>
          <p:cNvSpPr>
            <a:spLocks noGrp="1"/>
          </p:cNvSpPr>
          <p:nvPr>
            <p:ph type="title"/>
          </p:nvPr>
        </p:nvSpPr>
        <p:spPr/>
        <p:txBody>
          <a:bodyPr/>
          <a:lstStyle/>
          <a:p>
            <a:r>
              <a:rPr lang="en-US" dirty="0"/>
              <a:t>Contingency Tables</a:t>
            </a:r>
          </a:p>
        </p:txBody>
      </p:sp>
      <p:sp>
        <p:nvSpPr>
          <p:cNvPr id="3" name="Content Placeholder 2">
            <a:extLst>
              <a:ext uri="{FF2B5EF4-FFF2-40B4-BE49-F238E27FC236}">
                <a16:creationId xmlns:a16="http://schemas.microsoft.com/office/drawing/2014/main" id="{72A77E1C-5B5B-9549-AAF7-031F1D191BB0}"/>
              </a:ext>
            </a:extLst>
          </p:cNvPr>
          <p:cNvSpPr>
            <a:spLocks noGrp="1"/>
          </p:cNvSpPr>
          <p:nvPr>
            <p:ph idx="1"/>
          </p:nvPr>
        </p:nvSpPr>
        <p:spPr/>
        <p:txBody>
          <a:bodyPr/>
          <a:lstStyle/>
          <a:p>
            <a:pPr marL="0" indent="0">
              <a:buNone/>
            </a:pPr>
            <a:r>
              <a:rPr lang="en-US" dirty="0"/>
              <a:t>Simple idea: just count (nominal) outcomes!</a:t>
            </a:r>
          </a:p>
          <a:p>
            <a:pPr marL="0" indent="0">
              <a:buNone/>
            </a:pPr>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C98F790B-9F68-CF4A-A7B3-5575547C10FF}"/>
              </a:ext>
            </a:extLst>
          </p:cNvPr>
          <p:cNvGraphicFramePr>
            <a:graphicFrameLocks noGrp="1"/>
          </p:cNvGraphicFramePr>
          <p:nvPr/>
        </p:nvGraphicFramePr>
        <p:xfrm>
          <a:off x="1892967" y="2850051"/>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i="1" dirty="0">
                          <a:solidFill>
                            <a:schemeClr val="tx1"/>
                          </a:solidFill>
                        </a:rPr>
                        <a:t>Total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r>
                        <a:rPr lang="en-US" sz="1800" i="1" dirty="0">
                          <a:solidFill>
                            <a:schemeClr val="tx1"/>
                          </a:solidFill>
                        </a:rPr>
                        <a:t>Total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7" name="TextBox 6">
            <a:extLst>
              <a:ext uri="{FF2B5EF4-FFF2-40B4-BE49-F238E27FC236}">
                <a16:creationId xmlns:a16="http://schemas.microsoft.com/office/drawing/2014/main" id="{96A572B7-FA64-DF46-ABA4-0EED21024ABE}"/>
              </a:ext>
            </a:extLst>
          </p:cNvPr>
          <p:cNvSpPr txBox="1"/>
          <p:nvPr/>
        </p:nvSpPr>
        <p:spPr>
          <a:xfrm>
            <a:off x="838200" y="1824720"/>
            <a:ext cx="10706100" cy="461665"/>
          </a:xfrm>
          <a:prstGeom prst="rect">
            <a:avLst/>
          </a:prstGeom>
          <a:noFill/>
        </p:spPr>
        <p:txBody>
          <a:bodyPr wrap="square" rtlCol="0">
            <a:spAutoFit/>
          </a:bodyPr>
          <a:lstStyle/>
          <a:p>
            <a:r>
              <a:rPr lang="en-US" sz="2400" b="1" dirty="0">
                <a:solidFill>
                  <a:schemeClr val="accent3"/>
                </a:solidFill>
              </a:rPr>
              <a:t>Two-way Table: </a:t>
            </a:r>
            <a:r>
              <a:rPr lang="en-US" sz="2400" dirty="0"/>
              <a:t>How many times did each pair of (nominal) outcomes occur?</a:t>
            </a:r>
          </a:p>
        </p:txBody>
      </p:sp>
    </p:spTree>
    <p:extLst>
      <p:ext uri="{BB962C8B-B14F-4D97-AF65-F5344CB8AC3E}">
        <p14:creationId xmlns:p14="http://schemas.microsoft.com/office/powerpoint/2010/main" val="3203812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E147E-1456-9944-8AEF-BD06FA22C9B8}"/>
              </a:ext>
            </a:extLst>
          </p:cNvPr>
          <p:cNvSpPr>
            <a:spLocks noGrp="1"/>
          </p:cNvSpPr>
          <p:nvPr>
            <p:ph type="title"/>
          </p:nvPr>
        </p:nvSpPr>
        <p:spPr/>
        <p:txBody>
          <a:bodyPr/>
          <a:lstStyle/>
          <a:p>
            <a:r>
              <a:rPr lang="en-US" dirty="0"/>
              <a:t>Contingency Tables</a:t>
            </a:r>
          </a:p>
        </p:txBody>
      </p:sp>
      <p:sp>
        <p:nvSpPr>
          <p:cNvPr id="3" name="Content Placeholder 2">
            <a:extLst>
              <a:ext uri="{FF2B5EF4-FFF2-40B4-BE49-F238E27FC236}">
                <a16:creationId xmlns:a16="http://schemas.microsoft.com/office/drawing/2014/main" id="{72A77E1C-5B5B-9549-AAF7-031F1D191BB0}"/>
              </a:ext>
            </a:extLst>
          </p:cNvPr>
          <p:cNvSpPr>
            <a:spLocks noGrp="1"/>
          </p:cNvSpPr>
          <p:nvPr>
            <p:ph idx="1"/>
          </p:nvPr>
        </p:nvSpPr>
        <p:spPr/>
        <p:txBody>
          <a:bodyPr/>
          <a:lstStyle/>
          <a:p>
            <a:pPr marL="0" indent="0">
              <a:buNone/>
            </a:pPr>
            <a:r>
              <a:rPr lang="en-US" dirty="0"/>
              <a:t>Simple idea: just count (nominal) outcomes!</a:t>
            </a:r>
          </a:p>
          <a:p>
            <a:pPr marL="0" indent="0">
              <a:buNone/>
            </a:pPr>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C98F790B-9F68-CF4A-A7B3-5575547C10FF}"/>
              </a:ext>
            </a:extLst>
          </p:cNvPr>
          <p:cNvGraphicFramePr>
            <a:graphicFrameLocks noGrp="1"/>
          </p:cNvGraphicFramePr>
          <p:nvPr/>
        </p:nvGraphicFramePr>
        <p:xfrm>
          <a:off x="1892967" y="2850051"/>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i="1" dirty="0">
                          <a:solidFill>
                            <a:schemeClr val="tx1"/>
                          </a:solidFill>
                        </a:rPr>
                        <a:t>Total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r>
                        <a:rPr lang="en-US" sz="1800" i="1" dirty="0">
                          <a:solidFill>
                            <a:schemeClr val="tx1"/>
                          </a:solidFill>
                        </a:rPr>
                        <a:t>Total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9" name="Rectangle 8">
            <a:extLst>
              <a:ext uri="{FF2B5EF4-FFF2-40B4-BE49-F238E27FC236}">
                <a16:creationId xmlns:a16="http://schemas.microsoft.com/office/drawing/2014/main" id="{467AF8B3-C09D-E64C-969A-3D0F70D9AA85}"/>
              </a:ext>
            </a:extLst>
          </p:cNvPr>
          <p:cNvSpPr/>
          <p:nvPr/>
        </p:nvSpPr>
        <p:spPr>
          <a:xfrm>
            <a:off x="3588588" y="3778371"/>
            <a:ext cx="5020573" cy="1828800"/>
          </a:xfrm>
          <a:prstGeom prst="rect">
            <a:avLst/>
          </a:prstGeom>
          <a:solidFill>
            <a:schemeClr val="accent2">
              <a:alpha val="1529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21C97F-004E-414A-8B34-BEB4149A1664}"/>
              </a:ext>
            </a:extLst>
          </p:cNvPr>
          <p:cNvSpPr/>
          <p:nvPr/>
        </p:nvSpPr>
        <p:spPr>
          <a:xfrm>
            <a:off x="2360367" y="3282815"/>
            <a:ext cx="1228221" cy="461665"/>
          </a:xfrm>
          <a:prstGeom prst="rect">
            <a:avLst/>
          </a:prstGeom>
        </p:spPr>
        <p:txBody>
          <a:bodyPr wrap="none">
            <a:spAutoFit/>
          </a:bodyPr>
          <a:lstStyle/>
          <a:p>
            <a:r>
              <a:rPr lang="en-US" sz="2400" b="1" dirty="0">
                <a:solidFill>
                  <a:schemeClr val="accent2"/>
                </a:solidFill>
              </a:rPr>
              <a:t>“Cells”</a:t>
            </a:r>
            <a:endParaRPr lang="en-US" sz="2400" dirty="0">
              <a:solidFill>
                <a:schemeClr val="accent2"/>
              </a:solidFill>
            </a:endParaRPr>
          </a:p>
        </p:txBody>
      </p:sp>
      <p:sp>
        <p:nvSpPr>
          <p:cNvPr id="8" name="TextBox 7">
            <a:extLst>
              <a:ext uri="{FF2B5EF4-FFF2-40B4-BE49-F238E27FC236}">
                <a16:creationId xmlns:a16="http://schemas.microsoft.com/office/drawing/2014/main" id="{4C08B7EB-43C8-1040-851A-B43397B0807C}"/>
              </a:ext>
            </a:extLst>
          </p:cNvPr>
          <p:cNvSpPr txBox="1"/>
          <p:nvPr/>
        </p:nvSpPr>
        <p:spPr>
          <a:xfrm>
            <a:off x="838200" y="1824720"/>
            <a:ext cx="10706100" cy="461665"/>
          </a:xfrm>
          <a:prstGeom prst="rect">
            <a:avLst/>
          </a:prstGeom>
          <a:noFill/>
        </p:spPr>
        <p:txBody>
          <a:bodyPr wrap="square" rtlCol="0">
            <a:spAutoFit/>
          </a:bodyPr>
          <a:lstStyle/>
          <a:p>
            <a:r>
              <a:rPr lang="en-US" sz="2400" b="1" dirty="0">
                <a:solidFill>
                  <a:schemeClr val="accent3"/>
                </a:solidFill>
              </a:rPr>
              <a:t>Two-way Table: </a:t>
            </a:r>
            <a:r>
              <a:rPr lang="en-US" sz="2400" dirty="0"/>
              <a:t>How many times did each pair of (nominal) outcomes occur?</a:t>
            </a:r>
          </a:p>
        </p:txBody>
      </p:sp>
    </p:spTree>
    <p:extLst>
      <p:ext uri="{BB962C8B-B14F-4D97-AF65-F5344CB8AC3E}">
        <p14:creationId xmlns:p14="http://schemas.microsoft.com/office/powerpoint/2010/main" val="1396654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E147E-1456-9944-8AEF-BD06FA22C9B8}"/>
              </a:ext>
            </a:extLst>
          </p:cNvPr>
          <p:cNvSpPr>
            <a:spLocks noGrp="1"/>
          </p:cNvSpPr>
          <p:nvPr>
            <p:ph type="title"/>
          </p:nvPr>
        </p:nvSpPr>
        <p:spPr/>
        <p:txBody>
          <a:bodyPr/>
          <a:lstStyle/>
          <a:p>
            <a:r>
              <a:rPr lang="en-US" dirty="0"/>
              <a:t>Contingency Tables</a:t>
            </a:r>
          </a:p>
        </p:txBody>
      </p:sp>
      <p:sp>
        <p:nvSpPr>
          <p:cNvPr id="3" name="Content Placeholder 2">
            <a:extLst>
              <a:ext uri="{FF2B5EF4-FFF2-40B4-BE49-F238E27FC236}">
                <a16:creationId xmlns:a16="http://schemas.microsoft.com/office/drawing/2014/main" id="{72A77E1C-5B5B-9549-AAF7-031F1D191BB0}"/>
              </a:ext>
            </a:extLst>
          </p:cNvPr>
          <p:cNvSpPr>
            <a:spLocks noGrp="1"/>
          </p:cNvSpPr>
          <p:nvPr>
            <p:ph idx="1"/>
          </p:nvPr>
        </p:nvSpPr>
        <p:spPr/>
        <p:txBody>
          <a:bodyPr/>
          <a:lstStyle/>
          <a:p>
            <a:pPr marL="0" indent="0">
              <a:buNone/>
            </a:pPr>
            <a:r>
              <a:rPr lang="en-US" dirty="0"/>
              <a:t>Simple idea: just count (nominal) outcomes!</a:t>
            </a:r>
          </a:p>
          <a:p>
            <a:pPr marL="0" indent="0">
              <a:buNone/>
            </a:pPr>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C98F790B-9F68-CF4A-A7B3-5575547C10FF}"/>
              </a:ext>
            </a:extLst>
          </p:cNvPr>
          <p:cNvGraphicFramePr>
            <a:graphicFrameLocks noGrp="1"/>
          </p:cNvGraphicFramePr>
          <p:nvPr/>
        </p:nvGraphicFramePr>
        <p:xfrm>
          <a:off x="1892967" y="2850051"/>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0" i="1" dirty="0">
                          <a:solidFill>
                            <a:schemeClr val="tx1"/>
                          </a:solidFill>
                        </a:rPr>
                        <a:t>Total</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r>
                        <a:rPr lang="en-US" sz="1800" i="1" dirty="0">
                          <a:solidFill>
                            <a:schemeClr val="tx1"/>
                          </a:solidFill>
                        </a:rPr>
                        <a:t>Total</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8" name="Rectangle 7">
            <a:extLst>
              <a:ext uri="{FF2B5EF4-FFF2-40B4-BE49-F238E27FC236}">
                <a16:creationId xmlns:a16="http://schemas.microsoft.com/office/drawing/2014/main" id="{19D89B01-D3D7-014A-B432-B5A4067C897E}"/>
              </a:ext>
            </a:extLst>
          </p:cNvPr>
          <p:cNvSpPr/>
          <p:nvPr/>
        </p:nvSpPr>
        <p:spPr>
          <a:xfrm>
            <a:off x="8609163" y="2655717"/>
            <a:ext cx="1689870" cy="3851934"/>
          </a:xfrm>
          <a:prstGeom prst="rect">
            <a:avLst/>
          </a:prstGeom>
          <a:solidFill>
            <a:srgbClr val="82AF00">
              <a:alpha val="1529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67AF8B3-C09D-E64C-969A-3D0F70D9AA85}"/>
              </a:ext>
            </a:extLst>
          </p:cNvPr>
          <p:cNvSpPr/>
          <p:nvPr/>
        </p:nvSpPr>
        <p:spPr>
          <a:xfrm>
            <a:off x="1892966" y="5612440"/>
            <a:ext cx="6716196" cy="895211"/>
          </a:xfrm>
          <a:prstGeom prst="rect">
            <a:avLst/>
          </a:prstGeom>
          <a:solidFill>
            <a:srgbClr val="82AF00">
              <a:alpha val="1529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21C97F-004E-414A-8B34-BEB4149A1664}"/>
              </a:ext>
            </a:extLst>
          </p:cNvPr>
          <p:cNvSpPr/>
          <p:nvPr/>
        </p:nvSpPr>
        <p:spPr>
          <a:xfrm>
            <a:off x="10299032" y="4773714"/>
            <a:ext cx="1672253" cy="461665"/>
          </a:xfrm>
          <a:prstGeom prst="rect">
            <a:avLst/>
          </a:prstGeom>
        </p:spPr>
        <p:txBody>
          <a:bodyPr wrap="none">
            <a:spAutoFit/>
          </a:bodyPr>
          <a:lstStyle/>
          <a:p>
            <a:r>
              <a:rPr lang="en-US" sz="2400" b="1" dirty="0">
                <a:solidFill>
                  <a:schemeClr val="accent5"/>
                </a:solidFill>
              </a:rPr>
              <a:t>“Margins”</a:t>
            </a:r>
            <a:endParaRPr lang="en-US" sz="2400" dirty="0">
              <a:solidFill>
                <a:schemeClr val="accent5"/>
              </a:solidFill>
            </a:endParaRPr>
          </a:p>
        </p:txBody>
      </p:sp>
      <p:sp>
        <p:nvSpPr>
          <p:cNvPr id="11" name="TextBox 10">
            <a:extLst>
              <a:ext uri="{FF2B5EF4-FFF2-40B4-BE49-F238E27FC236}">
                <a16:creationId xmlns:a16="http://schemas.microsoft.com/office/drawing/2014/main" id="{B948396D-DE1F-E949-8B52-D70074DF1A2B}"/>
              </a:ext>
            </a:extLst>
          </p:cNvPr>
          <p:cNvSpPr txBox="1"/>
          <p:nvPr/>
        </p:nvSpPr>
        <p:spPr>
          <a:xfrm>
            <a:off x="838200" y="1824720"/>
            <a:ext cx="10706100" cy="461665"/>
          </a:xfrm>
          <a:prstGeom prst="rect">
            <a:avLst/>
          </a:prstGeom>
          <a:noFill/>
        </p:spPr>
        <p:txBody>
          <a:bodyPr wrap="square" rtlCol="0">
            <a:spAutoFit/>
          </a:bodyPr>
          <a:lstStyle/>
          <a:p>
            <a:r>
              <a:rPr lang="en-US" sz="2400" b="1" dirty="0">
                <a:solidFill>
                  <a:schemeClr val="accent3"/>
                </a:solidFill>
              </a:rPr>
              <a:t>Two-way Table: </a:t>
            </a:r>
            <a:r>
              <a:rPr lang="en-US" sz="2400" dirty="0"/>
              <a:t>How many times did each pair of (nominal) outcomes occur?</a:t>
            </a:r>
          </a:p>
        </p:txBody>
      </p:sp>
    </p:spTree>
    <p:extLst>
      <p:ext uri="{BB962C8B-B14F-4D97-AF65-F5344CB8AC3E}">
        <p14:creationId xmlns:p14="http://schemas.microsoft.com/office/powerpoint/2010/main" val="15840152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AD26B-F9ED-DD49-A5F9-26025078AA1A}"/>
              </a:ext>
            </a:extLst>
          </p:cNvPr>
          <p:cNvSpPr>
            <a:spLocks noGrp="1"/>
          </p:cNvSpPr>
          <p:nvPr>
            <p:ph type="title"/>
          </p:nvPr>
        </p:nvSpPr>
        <p:spPr/>
        <p:txBody>
          <a:bodyPr/>
          <a:lstStyle/>
          <a:p>
            <a:r>
              <a:rPr lang="en-US" dirty="0"/>
              <a:t>Tests for Tables</a:t>
            </a:r>
          </a:p>
        </p:txBody>
      </p:sp>
      <p:sp>
        <p:nvSpPr>
          <p:cNvPr id="3" name="Content Placeholder 2">
            <a:extLst>
              <a:ext uri="{FF2B5EF4-FFF2-40B4-BE49-F238E27FC236}">
                <a16:creationId xmlns:a16="http://schemas.microsoft.com/office/drawing/2014/main" id="{0293F2A3-7EB4-C54A-84B0-89E9BDF9F19A}"/>
              </a:ext>
            </a:extLst>
          </p:cNvPr>
          <p:cNvSpPr>
            <a:spLocks noGrp="1"/>
          </p:cNvSpPr>
          <p:nvPr>
            <p:ph idx="1"/>
          </p:nvPr>
        </p:nvSpPr>
        <p:spPr>
          <a:xfrm>
            <a:off x="838200" y="971483"/>
            <a:ext cx="10515600" cy="5086100"/>
          </a:xfrm>
        </p:spPr>
        <p:txBody>
          <a:bodyPr>
            <a:normAutofit/>
          </a:bodyPr>
          <a:lstStyle/>
          <a:p>
            <a:pPr marL="0" indent="0" algn="ctr">
              <a:buNone/>
            </a:pPr>
            <a:r>
              <a:rPr lang="en-US" sz="2400" i="1" dirty="0"/>
              <a:t>Do the counts in a contingency table match expectations?</a:t>
            </a:r>
          </a:p>
          <a:p>
            <a:pPr marL="0" indent="0">
              <a:buNone/>
            </a:pPr>
            <a:endParaRPr lang="en-US" sz="600" b="1" dirty="0"/>
          </a:p>
          <a:p>
            <a:pPr marL="0" indent="0">
              <a:buNone/>
            </a:pPr>
            <a:r>
              <a:rPr lang="en-US" sz="2400" b="1" dirty="0"/>
              <a:t>Case 1: </a:t>
            </a:r>
            <a:r>
              <a:rPr lang="en-US" sz="2400" dirty="0"/>
              <a:t>One-way Table</a:t>
            </a:r>
          </a:p>
          <a:p>
            <a:pPr lvl="1"/>
            <a:r>
              <a:rPr lang="en-US" sz="2200" dirty="0"/>
              <a:t>A test of </a:t>
            </a:r>
            <a:r>
              <a:rPr lang="en-US" sz="2200" i="1" dirty="0"/>
              <a:t>distribution </a:t>
            </a:r>
            <a:r>
              <a:rPr lang="en-US" sz="2200" dirty="0"/>
              <a:t>for nominal variables</a:t>
            </a:r>
          </a:p>
          <a:p>
            <a:pPr lvl="1"/>
            <a:r>
              <a:rPr lang="en-US" sz="2200" dirty="0"/>
              <a:t>Example: Are all links equally likely to be clicked?</a:t>
            </a:r>
          </a:p>
          <a:p>
            <a:pPr marL="457200" lvl="1" indent="0" algn="ctr">
              <a:buNone/>
            </a:pPr>
            <a:endParaRPr lang="en-US" sz="2200" dirty="0"/>
          </a:p>
          <a:p>
            <a:pPr marL="0" indent="0">
              <a:buNone/>
            </a:pPr>
            <a:endParaRPr lang="en-US" sz="2200" b="1" dirty="0"/>
          </a:p>
          <a:p>
            <a:pPr marL="0" indent="0">
              <a:buNone/>
            </a:pPr>
            <a:br>
              <a:rPr lang="en-US" sz="600" b="1" dirty="0"/>
            </a:br>
            <a:endParaRPr lang="en-US" sz="600" b="1" dirty="0"/>
          </a:p>
          <a:p>
            <a:pPr marL="0" indent="0">
              <a:buNone/>
            </a:pPr>
            <a:endParaRPr lang="en-US" sz="600" b="1" dirty="0"/>
          </a:p>
          <a:p>
            <a:pPr marL="0" indent="0">
              <a:buNone/>
            </a:pPr>
            <a:r>
              <a:rPr lang="en-US" sz="2400" b="1" dirty="0"/>
              <a:t>Case 2: </a:t>
            </a:r>
            <a:r>
              <a:rPr lang="en-US" sz="2400" dirty="0"/>
              <a:t>Two-way Table</a:t>
            </a:r>
          </a:p>
          <a:p>
            <a:pPr lvl="1"/>
            <a:r>
              <a:rPr lang="en-US" sz="2200" dirty="0"/>
              <a:t>A test of the relationship (or </a:t>
            </a:r>
            <a:r>
              <a:rPr lang="en-US" sz="2200" i="1" dirty="0"/>
              <a:t>independence</a:t>
            </a:r>
            <a:r>
              <a:rPr lang="en-US" sz="2200" dirty="0"/>
              <a:t>) between two </a:t>
            </a:r>
            <a:r>
              <a:rPr lang="en-US" sz="2200" u="sng" dirty="0"/>
              <a:t>nominal</a:t>
            </a:r>
            <a:r>
              <a:rPr lang="en-US" sz="2200" dirty="0"/>
              <a:t> variables</a:t>
            </a:r>
          </a:p>
          <a:p>
            <a:pPr lvl="1"/>
            <a:r>
              <a:rPr lang="en-US" sz="2200" dirty="0"/>
              <a:t>Example: Does landing page graphic influence which link people click?</a:t>
            </a:r>
          </a:p>
        </p:txBody>
      </p:sp>
      <p:graphicFrame>
        <p:nvGraphicFramePr>
          <p:cNvPr id="4" name="Table 3">
            <a:extLst>
              <a:ext uri="{FF2B5EF4-FFF2-40B4-BE49-F238E27FC236}">
                <a16:creationId xmlns:a16="http://schemas.microsoft.com/office/drawing/2014/main" id="{100E8D12-A619-0A4C-99A8-596B9F367D38}"/>
              </a:ext>
            </a:extLst>
          </p:cNvPr>
          <p:cNvGraphicFramePr>
            <a:graphicFrameLocks noGrp="1"/>
          </p:cNvGraphicFramePr>
          <p:nvPr/>
        </p:nvGraphicFramePr>
        <p:xfrm>
          <a:off x="3350797" y="2958274"/>
          <a:ext cx="5507788" cy="741680"/>
        </p:xfrm>
        <a:graphic>
          <a:graphicData uri="http://schemas.openxmlformats.org/drawingml/2006/table">
            <a:tbl>
              <a:tblPr firstRow="1" bandRow="1">
                <a:tableStyleId>{5C22544A-7EE6-4342-B048-85BDC9FD1C3A}</a:tableStyleId>
              </a:tblPr>
              <a:tblGrid>
                <a:gridCol w="1376947">
                  <a:extLst>
                    <a:ext uri="{9D8B030D-6E8A-4147-A177-3AD203B41FA5}">
                      <a16:colId xmlns:a16="http://schemas.microsoft.com/office/drawing/2014/main" val="3057249744"/>
                    </a:ext>
                  </a:extLst>
                </a:gridCol>
                <a:gridCol w="1376947">
                  <a:extLst>
                    <a:ext uri="{9D8B030D-6E8A-4147-A177-3AD203B41FA5}">
                      <a16:colId xmlns:a16="http://schemas.microsoft.com/office/drawing/2014/main" val="344086855"/>
                    </a:ext>
                  </a:extLst>
                </a:gridCol>
                <a:gridCol w="1376947">
                  <a:extLst>
                    <a:ext uri="{9D8B030D-6E8A-4147-A177-3AD203B41FA5}">
                      <a16:colId xmlns:a16="http://schemas.microsoft.com/office/drawing/2014/main" val="4230361866"/>
                    </a:ext>
                  </a:extLst>
                </a:gridCol>
                <a:gridCol w="1376947">
                  <a:extLst>
                    <a:ext uri="{9D8B030D-6E8A-4147-A177-3AD203B41FA5}">
                      <a16:colId xmlns:a16="http://schemas.microsoft.com/office/drawing/2014/main" val="3021622434"/>
                    </a:ext>
                  </a:extLst>
                </a:gridCol>
              </a:tblGrid>
              <a:tr h="370840">
                <a:tc>
                  <a:txBody>
                    <a:bodyPr/>
                    <a:lstStyle/>
                    <a:p>
                      <a:r>
                        <a:rPr lang="en-US" dirty="0">
                          <a:solidFill>
                            <a:schemeClr val="tx1"/>
                          </a:solidFill>
                        </a:rPr>
                        <a:t>Link: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41142579"/>
                  </a:ext>
                </a:extLst>
              </a:tr>
              <a:tr h="370840">
                <a:tc>
                  <a:txBody>
                    <a:bodyPr/>
                    <a:lstStyle/>
                    <a:p>
                      <a:r>
                        <a:rPr lang="en-US" dirty="0">
                          <a:solidFill>
                            <a:schemeClr val="tx1"/>
                          </a:solidFill>
                        </a:rPr>
                        <a:t>Count: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46277718"/>
                  </a:ext>
                </a:extLst>
              </a:tr>
            </a:tbl>
          </a:graphicData>
        </a:graphic>
      </p:graphicFrame>
      <p:graphicFrame>
        <p:nvGraphicFramePr>
          <p:cNvPr id="5" name="Table 4">
            <a:extLst>
              <a:ext uri="{FF2B5EF4-FFF2-40B4-BE49-F238E27FC236}">
                <a16:creationId xmlns:a16="http://schemas.microsoft.com/office/drawing/2014/main" id="{5A45B151-6106-9347-A2DF-4267482D4DF4}"/>
              </a:ext>
            </a:extLst>
          </p:cNvPr>
          <p:cNvGraphicFramePr>
            <a:graphicFrameLocks noGrp="1"/>
          </p:cNvGraphicFramePr>
          <p:nvPr/>
        </p:nvGraphicFramePr>
        <p:xfrm>
          <a:off x="3350797" y="5463223"/>
          <a:ext cx="5507788" cy="1112520"/>
        </p:xfrm>
        <a:graphic>
          <a:graphicData uri="http://schemas.openxmlformats.org/drawingml/2006/table">
            <a:tbl>
              <a:tblPr firstRow="1" bandRow="1">
                <a:tableStyleId>{5C22544A-7EE6-4342-B048-85BDC9FD1C3A}</a:tableStyleId>
              </a:tblPr>
              <a:tblGrid>
                <a:gridCol w="1376947">
                  <a:extLst>
                    <a:ext uri="{9D8B030D-6E8A-4147-A177-3AD203B41FA5}">
                      <a16:colId xmlns:a16="http://schemas.microsoft.com/office/drawing/2014/main" val="3057249744"/>
                    </a:ext>
                  </a:extLst>
                </a:gridCol>
                <a:gridCol w="1376947">
                  <a:extLst>
                    <a:ext uri="{9D8B030D-6E8A-4147-A177-3AD203B41FA5}">
                      <a16:colId xmlns:a16="http://schemas.microsoft.com/office/drawing/2014/main" val="344086855"/>
                    </a:ext>
                  </a:extLst>
                </a:gridCol>
                <a:gridCol w="1376947">
                  <a:extLst>
                    <a:ext uri="{9D8B030D-6E8A-4147-A177-3AD203B41FA5}">
                      <a16:colId xmlns:a16="http://schemas.microsoft.com/office/drawing/2014/main" val="4230361866"/>
                    </a:ext>
                  </a:extLst>
                </a:gridCol>
                <a:gridCol w="1376947">
                  <a:extLst>
                    <a:ext uri="{9D8B030D-6E8A-4147-A177-3AD203B41FA5}">
                      <a16:colId xmlns:a16="http://schemas.microsoft.com/office/drawing/2014/main" val="3021622434"/>
                    </a:ext>
                  </a:extLst>
                </a:gridCol>
              </a:tblGrid>
              <a:tr h="370840">
                <a:tc>
                  <a:txBody>
                    <a:bodyPr/>
                    <a:lstStyle/>
                    <a:p>
                      <a:r>
                        <a:rPr lang="en-US" dirty="0">
                          <a:solidFill>
                            <a:schemeClr val="tx1"/>
                          </a:solidFill>
                        </a:rPr>
                        <a:t>Link: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41142579"/>
                  </a:ext>
                </a:extLst>
              </a:tr>
              <a:tr h="370840">
                <a:tc>
                  <a:txBody>
                    <a:bodyPr/>
                    <a:lstStyle/>
                    <a:p>
                      <a:r>
                        <a:rPr lang="en-US" dirty="0">
                          <a:solidFill>
                            <a:schemeClr val="tx1"/>
                          </a:solidFill>
                        </a:rPr>
                        <a:t>Graphic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46277718"/>
                  </a:ext>
                </a:extLst>
              </a:tr>
              <a:tr h="370840">
                <a:tc>
                  <a:txBody>
                    <a:bodyPr/>
                    <a:lstStyle/>
                    <a:p>
                      <a:r>
                        <a:rPr lang="en-US" dirty="0">
                          <a:solidFill>
                            <a:schemeClr val="tx1"/>
                          </a:solidFill>
                        </a:rPr>
                        <a:t>Graphic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76651772"/>
                  </a:ext>
                </a:extLst>
              </a:tr>
            </a:tbl>
          </a:graphicData>
        </a:graphic>
      </p:graphicFrame>
    </p:spTree>
    <p:extLst>
      <p:ext uri="{BB962C8B-B14F-4D97-AF65-F5344CB8AC3E}">
        <p14:creationId xmlns:p14="http://schemas.microsoft.com/office/powerpoint/2010/main" val="1230414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46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dirty="0">
                          <a:solidFill>
                            <a:schemeClr val="tx1"/>
                          </a:solidFill>
                        </a:rPr>
                        <a:t>24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3" name="Rectangle 2">
            <a:extLst>
              <a:ext uri="{FF2B5EF4-FFF2-40B4-BE49-F238E27FC236}">
                <a16:creationId xmlns:a16="http://schemas.microsoft.com/office/drawing/2014/main" id="{03E5EA31-1687-0E4B-B8F5-2F19D9178899}"/>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3149164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EC60124E-D27D-ED4E-941F-0EA4C6E015F0}"/>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9864840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b="1"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3BB71D4C-481A-B546-9BC4-9066772DF7B8}"/>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3538138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FB405-D937-C34F-86EB-7263A200F141}"/>
              </a:ext>
            </a:extLst>
          </p:cNvPr>
          <p:cNvSpPr>
            <a:spLocks noGrp="1"/>
          </p:cNvSpPr>
          <p:nvPr>
            <p:ph type="title"/>
          </p:nvPr>
        </p:nvSpPr>
        <p:spPr/>
        <p:txBody>
          <a:bodyPr/>
          <a:lstStyle/>
          <a:p>
            <a:r>
              <a:rPr lang="en-US" dirty="0"/>
              <a:t>This Week’s Goals</a:t>
            </a:r>
          </a:p>
        </p:txBody>
      </p:sp>
      <p:sp>
        <p:nvSpPr>
          <p:cNvPr id="3" name="Content Placeholder 2">
            <a:extLst>
              <a:ext uri="{FF2B5EF4-FFF2-40B4-BE49-F238E27FC236}">
                <a16:creationId xmlns:a16="http://schemas.microsoft.com/office/drawing/2014/main" id="{AD624159-5734-FC47-9857-9D18F745137A}"/>
              </a:ext>
            </a:extLst>
          </p:cNvPr>
          <p:cNvSpPr>
            <a:spLocks noGrp="1"/>
          </p:cNvSpPr>
          <p:nvPr>
            <p:ph idx="1"/>
          </p:nvPr>
        </p:nvSpPr>
        <p:spPr>
          <a:xfrm>
            <a:off x="838200" y="1073028"/>
            <a:ext cx="10515600" cy="5646948"/>
          </a:xfrm>
        </p:spPr>
        <p:txBody>
          <a:bodyPr>
            <a:normAutofit/>
          </a:bodyPr>
          <a:lstStyle/>
          <a:p>
            <a:pPr marL="0" indent="0">
              <a:spcBef>
                <a:spcPts val="1600"/>
              </a:spcBef>
              <a:buNone/>
            </a:pPr>
            <a:r>
              <a:rPr lang="en-US" sz="2400" dirty="0"/>
              <a:t>Given a question, you should be able to:</a:t>
            </a:r>
          </a:p>
          <a:p>
            <a:pPr marL="514350" indent="-514350">
              <a:spcBef>
                <a:spcPts val="1600"/>
              </a:spcBef>
              <a:buFont typeface="+mj-lt"/>
              <a:buAutoNum type="arabicPeriod"/>
            </a:pPr>
            <a:r>
              <a:rPr lang="en-US" sz="2400" dirty="0"/>
              <a:t>Identify which hypothesis test to use </a:t>
            </a:r>
          </a:p>
          <a:p>
            <a:pPr marL="514350" indent="-514350">
              <a:spcBef>
                <a:spcPts val="1600"/>
              </a:spcBef>
              <a:buFont typeface="+mj-lt"/>
              <a:buAutoNum type="arabicPeriod"/>
            </a:pPr>
            <a:r>
              <a:rPr lang="en-US" sz="2400" dirty="0"/>
              <a:t>Define a null and alternative hypothesis for a specific question</a:t>
            </a:r>
          </a:p>
          <a:p>
            <a:pPr marL="514350" indent="-514350">
              <a:spcBef>
                <a:spcPts val="1600"/>
              </a:spcBef>
              <a:buFont typeface="+mj-lt"/>
              <a:buAutoNum type="arabicPeriod"/>
            </a:pPr>
            <a:r>
              <a:rPr lang="en-US" sz="2400" dirty="0"/>
              <a:t>Carry out the test using Excel</a:t>
            </a:r>
          </a:p>
          <a:p>
            <a:pPr marL="514350" indent="-514350">
              <a:spcBef>
                <a:spcPts val="1600"/>
              </a:spcBef>
              <a:buFont typeface="+mj-lt"/>
              <a:buAutoNum type="arabicPeriod"/>
            </a:pPr>
            <a:r>
              <a:rPr lang="en-US" sz="2400" dirty="0"/>
              <a:t>Understand the results of the test: what you can and can’t conclude, and potential pitfalls of hypothesis testing</a:t>
            </a:r>
          </a:p>
          <a:p>
            <a:pPr marL="0" indent="0">
              <a:spcBef>
                <a:spcPts val="4000"/>
              </a:spcBef>
              <a:buNone/>
            </a:pPr>
            <a:r>
              <a:rPr lang="en-US" sz="2400" b="1" dirty="0"/>
              <a:t>Two important notes:</a:t>
            </a:r>
          </a:p>
          <a:p>
            <a:pPr marL="411163" indent="-206375">
              <a:spcBef>
                <a:spcPts val="1600"/>
              </a:spcBef>
            </a:pPr>
            <a:r>
              <a:rPr lang="en-US" sz="2400" dirty="0"/>
              <a:t>Our focus is on </a:t>
            </a:r>
            <a:r>
              <a:rPr lang="en-US" sz="2400" i="1" dirty="0"/>
              <a:t>using </a:t>
            </a:r>
            <a:r>
              <a:rPr lang="en-US" sz="2400" dirty="0"/>
              <a:t>these tools, not necessarily on the math</a:t>
            </a:r>
          </a:p>
          <a:p>
            <a:pPr marL="411163" indent="-206375">
              <a:spcBef>
                <a:spcPts val="1600"/>
              </a:spcBef>
            </a:pPr>
            <a:r>
              <a:rPr lang="en-US" sz="2400" dirty="0"/>
              <a:t>For the exams, points 1, 2, and 4 are the most important</a:t>
            </a:r>
          </a:p>
        </p:txBody>
      </p:sp>
      <p:sp>
        <p:nvSpPr>
          <p:cNvPr id="4" name="Text Placeholder 3">
            <a:extLst>
              <a:ext uri="{FF2B5EF4-FFF2-40B4-BE49-F238E27FC236}">
                <a16:creationId xmlns:a16="http://schemas.microsoft.com/office/drawing/2014/main" id="{A5DAC6BA-C0BE-624D-8AA8-9040030246DE}"/>
              </a:ext>
            </a:extLst>
          </p:cNvPr>
          <p:cNvSpPr txBox="1">
            <a:spLocks/>
          </p:cNvSpPr>
          <p:nvPr/>
        </p:nvSpPr>
        <p:spPr>
          <a:xfrm>
            <a:off x="8748215" y="154637"/>
            <a:ext cx="3278468" cy="1155548"/>
          </a:xfrm>
          <a:prstGeom prst="rect">
            <a:avLst/>
          </a:prstGeom>
        </p:spPr>
        <p:style>
          <a:lnRef idx="2">
            <a:schemeClr val="dk1"/>
          </a:lnRef>
          <a:fillRef idx="1">
            <a:schemeClr val="lt1"/>
          </a:fillRef>
          <a:effectRef idx="0">
            <a:schemeClr val="dk1"/>
          </a:effectRef>
          <a:fontRef idx="minor">
            <a:schemeClr val="dk1"/>
          </a:fontRef>
        </p:style>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2200" dirty="0"/>
              <a:t>If you came in late:</a:t>
            </a:r>
          </a:p>
          <a:p>
            <a:pPr marL="0" indent="0" algn="ctr">
              <a:lnSpc>
                <a:spcPct val="100000"/>
              </a:lnSpc>
              <a:spcBef>
                <a:spcPts val="0"/>
              </a:spcBef>
              <a:buFont typeface="Arial" panose="020B0604020202020204" pitchFamily="34" charset="0"/>
              <a:buNone/>
            </a:pPr>
            <a:r>
              <a:rPr lang="en-US" sz="2200" u="sng" dirty="0" err="1">
                <a:solidFill>
                  <a:schemeClr val="accent2"/>
                </a:solidFill>
              </a:rPr>
              <a:t>pollev.com</a:t>
            </a:r>
            <a:r>
              <a:rPr lang="en-US" sz="2200" u="sng" dirty="0">
                <a:solidFill>
                  <a:schemeClr val="accent2"/>
                </a:solidFill>
              </a:rPr>
              <a:t>/ryandew580</a:t>
            </a:r>
          </a:p>
          <a:p>
            <a:pPr marL="0" indent="0" algn="ctr">
              <a:lnSpc>
                <a:spcPct val="100000"/>
              </a:lnSpc>
              <a:spcBef>
                <a:spcPts val="0"/>
              </a:spcBef>
              <a:buNone/>
            </a:pPr>
            <a:r>
              <a:rPr lang="en-US" sz="2200" dirty="0"/>
              <a:t>Code: </a:t>
            </a:r>
            <a:r>
              <a:rPr lang="en-US" sz="2200" b="1" dirty="0">
                <a:solidFill>
                  <a:schemeClr val="accent3"/>
                </a:solidFill>
              </a:rPr>
              <a:t>rain</a:t>
            </a:r>
          </a:p>
        </p:txBody>
      </p:sp>
    </p:spTree>
    <p:extLst>
      <p:ext uri="{BB962C8B-B14F-4D97-AF65-F5344CB8AC3E}">
        <p14:creationId xmlns:p14="http://schemas.microsoft.com/office/powerpoint/2010/main" val="203158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P(G1)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P(G2)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p>
                      <a:pPr algn="ctr"/>
                      <a:r>
                        <a:rPr lang="en-US" sz="1800" dirty="0">
                          <a:solidFill>
                            <a:schemeClr val="tx1"/>
                          </a:solidFill>
                        </a:rPr>
                        <a:t>P(B) = 77/200</a:t>
                      </a:r>
                    </a:p>
                    <a:p>
                      <a:pPr algn="ctr"/>
                      <a:r>
                        <a:rPr lang="en-US" sz="1800" dirty="0">
                          <a:solidFill>
                            <a:schemeClr val="tx1"/>
                          </a:solidFill>
                        </a:rPr>
                        <a:t>= 0.385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p>
                      <a:pPr algn="ctr"/>
                      <a:r>
                        <a:rPr lang="en-US" sz="1800" dirty="0">
                          <a:solidFill>
                            <a:schemeClr val="tx1"/>
                          </a:solidFill>
                        </a:rPr>
                        <a:t>P(C) = 51/200</a:t>
                      </a:r>
                    </a:p>
                    <a:p>
                      <a:pPr algn="ctr"/>
                      <a:r>
                        <a:rPr lang="en-US" sz="1800" dirty="0">
                          <a:solidFill>
                            <a:schemeClr val="tx1"/>
                          </a:solidFill>
                        </a:rPr>
                        <a:t>= 0.255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F81EDD50-9C52-F14B-A014-9333A9306E21}"/>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28161935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b="1"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P(G1)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P(G2)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p>
                      <a:pPr algn="ctr"/>
                      <a:r>
                        <a:rPr lang="en-US" sz="1800" dirty="0">
                          <a:solidFill>
                            <a:schemeClr val="tx1"/>
                          </a:solidFill>
                        </a:rPr>
                        <a:t>P(B) = 77/200</a:t>
                      </a:r>
                    </a:p>
                    <a:p>
                      <a:pPr algn="ctr"/>
                      <a:r>
                        <a:rPr lang="en-US" sz="1800" dirty="0">
                          <a:solidFill>
                            <a:schemeClr val="tx1"/>
                          </a:solidFill>
                        </a:rPr>
                        <a:t>= 0.385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p>
                      <a:pPr algn="ctr"/>
                      <a:r>
                        <a:rPr lang="en-US" sz="1800" dirty="0">
                          <a:solidFill>
                            <a:schemeClr val="tx1"/>
                          </a:solidFill>
                        </a:rPr>
                        <a:t>P(C) = 51/200</a:t>
                      </a:r>
                    </a:p>
                    <a:p>
                      <a:pPr algn="ctr"/>
                      <a:r>
                        <a:rPr lang="en-US" sz="1800" dirty="0">
                          <a:solidFill>
                            <a:schemeClr val="tx1"/>
                          </a:solidFill>
                        </a:rPr>
                        <a:t>= 0.255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8FB4C0BC-0892-0D4A-B5E9-31DD96EB2D46}"/>
              </a:ext>
            </a:extLst>
          </p:cNvPr>
          <p:cNvSpPr/>
          <p:nvPr/>
        </p:nvSpPr>
        <p:spPr>
          <a:xfrm>
            <a:off x="961347" y="1491371"/>
            <a:ext cx="2350026" cy="1107996"/>
          </a:xfrm>
          <a:prstGeom prst="rect">
            <a:avLst/>
          </a:prstGeom>
        </p:spPr>
        <p:txBody>
          <a:bodyPr wrap="square">
            <a:spAutoFit/>
          </a:bodyPr>
          <a:lstStyle/>
          <a:p>
            <a:r>
              <a:rPr lang="en-US" sz="2200" b="1" dirty="0">
                <a:solidFill>
                  <a:schemeClr val="accent5"/>
                </a:solidFill>
              </a:rPr>
              <a:t>So under independence, we expect:</a:t>
            </a:r>
            <a:endParaRPr lang="en-US" sz="2200" dirty="0">
              <a:solidFill>
                <a:schemeClr val="accent5"/>
              </a:solidFill>
            </a:endParaRPr>
          </a:p>
        </p:txBody>
      </p:sp>
      <p:sp>
        <p:nvSpPr>
          <p:cNvPr id="7" name="Rectangle 6">
            <a:extLst>
              <a:ext uri="{FF2B5EF4-FFF2-40B4-BE49-F238E27FC236}">
                <a16:creationId xmlns:a16="http://schemas.microsoft.com/office/drawing/2014/main" id="{6B18152A-9BBB-6B4A-A125-1A46D27F1823}"/>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4119074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b="1" dirty="0">
                          <a:solidFill>
                            <a:schemeClr val="tx1"/>
                          </a:solidFill>
                        </a:rPr>
                        <a:t>P(A &amp; 1) = 0.36 * 0.5 = 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P(G1)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P(G2)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p>
                      <a:pPr algn="ctr"/>
                      <a:r>
                        <a:rPr lang="en-US" sz="1800" dirty="0">
                          <a:solidFill>
                            <a:schemeClr val="tx1"/>
                          </a:solidFill>
                        </a:rPr>
                        <a:t>P(B) = 77/200</a:t>
                      </a:r>
                    </a:p>
                    <a:p>
                      <a:pPr algn="ctr"/>
                      <a:r>
                        <a:rPr lang="en-US" sz="1800" dirty="0">
                          <a:solidFill>
                            <a:schemeClr val="tx1"/>
                          </a:solidFill>
                        </a:rPr>
                        <a:t>= 0.385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p>
                      <a:pPr algn="ctr"/>
                      <a:r>
                        <a:rPr lang="en-US" sz="1800" dirty="0">
                          <a:solidFill>
                            <a:schemeClr val="tx1"/>
                          </a:solidFill>
                        </a:rPr>
                        <a:t>P(C) = 51/200</a:t>
                      </a:r>
                    </a:p>
                    <a:p>
                      <a:pPr algn="ctr"/>
                      <a:r>
                        <a:rPr lang="en-US" sz="1800" dirty="0">
                          <a:solidFill>
                            <a:schemeClr val="tx1"/>
                          </a:solidFill>
                        </a:rPr>
                        <a:t>= 0.255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8FB4C0BC-0892-0D4A-B5E9-31DD96EB2D46}"/>
              </a:ext>
            </a:extLst>
          </p:cNvPr>
          <p:cNvSpPr/>
          <p:nvPr/>
        </p:nvSpPr>
        <p:spPr>
          <a:xfrm>
            <a:off x="961347" y="1491371"/>
            <a:ext cx="2350026" cy="1107996"/>
          </a:xfrm>
          <a:prstGeom prst="rect">
            <a:avLst/>
          </a:prstGeom>
        </p:spPr>
        <p:txBody>
          <a:bodyPr wrap="square">
            <a:spAutoFit/>
          </a:bodyPr>
          <a:lstStyle/>
          <a:p>
            <a:r>
              <a:rPr lang="en-US" sz="2200" b="1" dirty="0">
                <a:solidFill>
                  <a:schemeClr val="accent5"/>
                </a:solidFill>
              </a:rPr>
              <a:t>So under independence, we expect:</a:t>
            </a:r>
            <a:endParaRPr lang="en-US" sz="2200" dirty="0">
              <a:solidFill>
                <a:schemeClr val="accent5"/>
              </a:solidFill>
            </a:endParaRPr>
          </a:p>
        </p:txBody>
      </p:sp>
      <p:sp>
        <p:nvSpPr>
          <p:cNvPr id="7" name="Rectangle 6">
            <a:extLst>
              <a:ext uri="{FF2B5EF4-FFF2-40B4-BE49-F238E27FC236}">
                <a16:creationId xmlns:a16="http://schemas.microsoft.com/office/drawing/2014/main" id="{256D594E-5714-E94B-A347-B84CE917E049}"/>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42587114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P(A &amp; 1) = 0.36 * 0.5 = 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P(B &amp; 1) = 0.385 * 0.5 = 0.1925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P(C &amp; 1) = 0.255 * 0.5 =</a:t>
                      </a:r>
                    </a:p>
                    <a:p>
                      <a:pPr algn="ctr"/>
                      <a:r>
                        <a:rPr lang="en-US" sz="1800" dirty="0">
                          <a:solidFill>
                            <a:schemeClr val="tx1"/>
                          </a:solidFill>
                        </a:rPr>
                        <a:t>0.1275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P(G1)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P(A &amp; 2) = 0.36 * 0.5 = 0.18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P(B &amp; 2) = 0.385 * 0.5 = 0.1925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P(C &amp; 2) = 0.255 * 0.5 = </a:t>
                      </a:r>
                    </a:p>
                    <a:p>
                      <a:pPr algn="ctr"/>
                      <a:r>
                        <a:rPr lang="en-US" sz="1800" dirty="0">
                          <a:solidFill>
                            <a:schemeClr val="tx1"/>
                          </a:solidFill>
                        </a:rPr>
                        <a:t>0.1275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P(G2)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p>
                      <a:pPr algn="ctr"/>
                      <a:r>
                        <a:rPr lang="en-US" sz="1800" dirty="0">
                          <a:solidFill>
                            <a:schemeClr val="tx1"/>
                          </a:solidFill>
                        </a:rPr>
                        <a:t>P(B) = 77/200</a:t>
                      </a:r>
                    </a:p>
                    <a:p>
                      <a:pPr algn="ctr"/>
                      <a:r>
                        <a:rPr lang="en-US" sz="1800" dirty="0">
                          <a:solidFill>
                            <a:schemeClr val="tx1"/>
                          </a:solidFill>
                        </a:rPr>
                        <a:t>= 0.385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p>
                      <a:pPr algn="ctr"/>
                      <a:r>
                        <a:rPr lang="en-US" sz="1800" dirty="0">
                          <a:solidFill>
                            <a:schemeClr val="tx1"/>
                          </a:solidFill>
                        </a:rPr>
                        <a:t>P(C) = 51/200</a:t>
                      </a:r>
                    </a:p>
                    <a:p>
                      <a:pPr algn="ctr"/>
                      <a:r>
                        <a:rPr lang="en-US" sz="1800" dirty="0">
                          <a:solidFill>
                            <a:schemeClr val="tx1"/>
                          </a:solidFill>
                        </a:rPr>
                        <a:t>= 0.255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BE4C3092-7455-824E-894F-26DE095D121A}"/>
              </a:ext>
            </a:extLst>
          </p:cNvPr>
          <p:cNvSpPr/>
          <p:nvPr/>
        </p:nvSpPr>
        <p:spPr>
          <a:xfrm>
            <a:off x="961347" y="1491371"/>
            <a:ext cx="2350026" cy="1107996"/>
          </a:xfrm>
          <a:prstGeom prst="rect">
            <a:avLst/>
          </a:prstGeom>
        </p:spPr>
        <p:txBody>
          <a:bodyPr wrap="square">
            <a:spAutoFit/>
          </a:bodyPr>
          <a:lstStyle/>
          <a:p>
            <a:r>
              <a:rPr lang="en-US" sz="2200" b="1" dirty="0">
                <a:solidFill>
                  <a:schemeClr val="accent5"/>
                </a:solidFill>
              </a:rPr>
              <a:t>So under independence, we expect:</a:t>
            </a:r>
            <a:endParaRPr lang="en-US" sz="2200" dirty="0">
              <a:solidFill>
                <a:schemeClr val="accent5"/>
              </a:solidFill>
            </a:endParaRPr>
          </a:p>
        </p:txBody>
      </p:sp>
      <p:sp>
        <p:nvSpPr>
          <p:cNvPr id="7" name="Rectangle 6">
            <a:extLst>
              <a:ext uri="{FF2B5EF4-FFF2-40B4-BE49-F238E27FC236}">
                <a16:creationId xmlns:a16="http://schemas.microsoft.com/office/drawing/2014/main" id="{80FFC734-F2E6-A643-855C-9CECB01D394B}"/>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29403206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F979B38-7F0E-5647-9FFE-D21B478272B2}"/>
              </a:ext>
            </a:extLst>
          </p:cNvPr>
          <p:cNvSpPr>
            <a:spLocks noGrp="1"/>
          </p:cNvSpPr>
          <p:nvPr>
            <p:ph idx="1"/>
          </p:nvPr>
        </p:nvSpPr>
        <p:spPr>
          <a:xfrm>
            <a:off x="838200" y="1090863"/>
            <a:ext cx="10515600" cy="5767137"/>
          </a:xfrm>
        </p:spPr>
        <p:txBody>
          <a:bodyPr>
            <a:normAutofit/>
          </a:bodyPr>
          <a:lstStyle/>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nSpc>
                <a:spcPct val="110000"/>
              </a:lnSpc>
              <a:buNone/>
            </a:pPr>
            <a:endParaRPr lang="en-US" sz="2400" dirty="0"/>
          </a:p>
          <a:p>
            <a:pPr marL="0" indent="0" algn="ctr">
              <a:lnSpc>
                <a:spcPct val="110000"/>
              </a:lnSpc>
              <a:buNone/>
            </a:pPr>
            <a:endParaRPr lang="en-US" sz="2400" b="1" dirty="0">
              <a:solidFill>
                <a:schemeClr val="accent3"/>
              </a:solidFill>
            </a:endParaRPr>
          </a:p>
          <a:p>
            <a:pPr marL="0" indent="0" algn="ctr">
              <a:lnSpc>
                <a:spcPct val="110000"/>
              </a:lnSpc>
              <a:buNone/>
            </a:pPr>
            <a:r>
              <a:rPr lang="en-US" sz="2400" b="1" dirty="0">
                <a:solidFill>
                  <a:schemeClr val="accent3"/>
                </a:solidFill>
              </a:rPr>
              <a:t>What does it mean for the row and column variables of a contingency table to be independent (i.e. there is no relationship)?</a:t>
            </a:r>
            <a:endParaRPr lang="en-US" sz="2200" b="1" dirty="0">
              <a:solidFill>
                <a:schemeClr val="accent3"/>
              </a:solidFill>
            </a:endParaRPr>
          </a:p>
        </p:txBody>
      </p:sp>
      <p:sp>
        <p:nvSpPr>
          <p:cNvPr id="2" name="Title 1">
            <a:extLst>
              <a:ext uri="{FF2B5EF4-FFF2-40B4-BE49-F238E27FC236}">
                <a16:creationId xmlns:a16="http://schemas.microsoft.com/office/drawing/2014/main" id="{90691C28-EF0E-944A-9359-70533EFBC598}"/>
              </a:ext>
            </a:extLst>
          </p:cNvPr>
          <p:cNvSpPr>
            <a:spLocks noGrp="1"/>
          </p:cNvSpPr>
          <p:nvPr>
            <p:ph type="title"/>
          </p:nvPr>
        </p:nvSpPr>
        <p:spPr/>
        <p:txBody>
          <a:bodyPr/>
          <a:lstStyle/>
          <a:p>
            <a:r>
              <a:rPr lang="en-US" dirty="0"/>
              <a:t>Independence in Contingency Tables</a:t>
            </a:r>
          </a:p>
        </p:txBody>
      </p:sp>
      <p:graphicFrame>
        <p:nvGraphicFramePr>
          <p:cNvPr id="4" name="Table 3">
            <a:extLst>
              <a:ext uri="{FF2B5EF4-FFF2-40B4-BE49-F238E27FC236}">
                <a16:creationId xmlns:a16="http://schemas.microsoft.com/office/drawing/2014/main" id="{13753784-9196-4642-A9E3-486DC9739BED}"/>
              </a:ext>
            </a:extLst>
          </p:cNvPr>
          <p:cNvGraphicFramePr>
            <a:graphicFrameLocks noGrp="1"/>
          </p:cNvGraphicFramePr>
          <p:nvPr/>
        </p:nvGraphicFramePr>
        <p:xfrm>
          <a:off x="1892967" y="2045369"/>
          <a:ext cx="8406065" cy="3657600"/>
        </p:xfrm>
        <a:graphic>
          <a:graphicData uri="http://schemas.openxmlformats.org/drawingml/2006/table">
            <a:tbl>
              <a:tblPr firstRow="1" bandRow="1">
                <a:tableStyleId>{5C22544A-7EE6-4342-B048-85BDC9FD1C3A}</a:tableStyleId>
              </a:tblPr>
              <a:tblGrid>
                <a:gridCol w="1681213">
                  <a:extLst>
                    <a:ext uri="{9D8B030D-6E8A-4147-A177-3AD203B41FA5}">
                      <a16:colId xmlns:a16="http://schemas.microsoft.com/office/drawing/2014/main" val="3057249744"/>
                    </a:ext>
                  </a:extLst>
                </a:gridCol>
                <a:gridCol w="1681213">
                  <a:extLst>
                    <a:ext uri="{9D8B030D-6E8A-4147-A177-3AD203B41FA5}">
                      <a16:colId xmlns:a16="http://schemas.microsoft.com/office/drawing/2014/main" val="344086855"/>
                    </a:ext>
                  </a:extLst>
                </a:gridCol>
                <a:gridCol w="1681213">
                  <a:extLst>
                    <a:ext uri="{9D8B030D-6E8A-4147-A177-3AD203B41FA5}">
                      <a16:colId xmlns:a16="http://schemas.microsoft.com/office/drawing/2014/main" val="4230361866"/>
                    </a:ext>
                  </a:extLst>
                </a:gridCol>
                <a:gridCol w="1681213">
                  <a:extLst>
                    <a:ext uri="{9D8B030D-6E8A-4147-A177-3AD203B41FA5}">
                      <a16:colId xmlns:a16="http://schemas.microsoft.com/office/drawing/2014/main" val="3021622434"/>
                    </a:ext>
                  </a:extLst>
                </a:gridCol>
                <a:gridCol w="1681213">
                  <a:extLst>
                    <a:ext uri="{9D8B030D-6E8A-4147-A177-3AD203B41FA5}">
                      <a16:colId xmlns:a16="http://schemas.microsoft.com/office/drawing/2014/main" val="3065666328"/>
                    </a:ext>
                  </a:extLst>
                </a:gridCol>
              </a:tblGrid>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B</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Link 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1800"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41142579"/>
                  </a:ext>
                </a:extLst>
              </a:tr>
              <a:tr h="914400">
                <a:tc>
                  <a:txBody>
                    <a:bodyPr/>
                    <a:lstStyle/>
                    <a:p>
                      <a:pPr algn="ctr"/>
                      <a:r>
                        <a:rPr lang="en-US" sz="1800" b="1" dirty="0">
                          <a:solidFill>
                            <a:schemeClr val="tx1"/>
                          </a:solidFill>
                        </a:rPr>
                        <a:t>Graphic 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0.18 * </a:t>
                      </a:r>
                      <a:r>
                        <a:rPr lang="en-US" sz="1800" b="1" dirty="0">
                          <a:solidFill>
                            <a:schemeClr val="accent2"/>
                          </a:solidFill>
                        </a:rPr>
                        <a:t>200</a:t>
                      </a:r>
                      <a:r>
                        <a:rPr lang="en-US" sz="1800" dirty="0">
                          <a:solidFill>
                            <a:schemeClr val="tx1"/>
                          </a:solidFill>
                        </a:rPr>
                        <a:t> =</a:t>
                      </a:r>
                    </a:p>
                    <a:p>
                      <a:pPr algn="ctr"/>
                      <a:r>
                        <a:rPr lang="en-US" sz="1800" b="1" dirty="0">
                          <a:solidFill>
                            <a:schemeClr val="accent5"/>
                          </a:solidFill>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0.1925 *</a:t>
                      </a:r>
                      <a:r>
                        <a:rPr lang="en-US" sz="1800" b="1" dirty="0">
                          <a:solidFill>
                            <a:schemeClr val="accent4"/>
                          </a:solidFill>
                        </a:rPr>
                        <a:t> </a:t>
                      </a:r>
                      <a:r>
                        <a:rPr lang="en-US" sz="1800" b="1" dirty="0">
                          <a:solidFill>
                            <a:schemeClr val="accent2"/>
                          </a:solidFill>
                        </a:rPr>
                        <a:t>200</a:t>
                      </a:r>
                      <a:r>
                        <a:rPr lang="en-US" sz="1800" b="1" dirty="0">
                          <a:solidFill>
                            <a:schemeClr val="accent4"/>
                          </a:solidFill>
                        </a:rPr>
                        <a:t> </a:t>
                      </a:r>
                      <a:r>
                        <a:rPr lang="en-US" sz="1800" dirty="0">
                          <a:solidFill>
                            <a:schemeClr val="tx1"/>
                          </a:solidFill>
                        </a:rPr>
                        <a:t>= </a:t>
                      </a:r>
                    </a:p>
                    <a:p>
                      <a:pPr algn="ctr"/>
                      <a:r>
                        <a:rPr lang="en-US" sz="1800" b="1" dirty="0">
                          <a:solidFill>
                            <a:schemeClr val="accent5"/>
                          </a:solidFill>
                        </a:rPr>
                        <a:t>38.5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0.1275 * </a:t>
                      </a:r>
                      <a:r>
                        <a:rPr lang="en-US" sz="1800" b="1" dirty="0">
                          <a:solidFill>
                            <a:schemeClr val="accent2"/>
                          </a:solidFill>
                        </a:rPr>
                        <a:t>200</a:t>
                      </a:r>
                      <a:r>
                        <a:rPr lang="en-US" sz="1800" dirty="0">
                          <a:solidFill>
                            <a:schemeClr val="tx1"/>
                          </a:solidFill>
                        </a:rPr>
                        <a:t> =</a:t>
                      </a:r>
                    </a:p>
                    <a:p>
                      <a:pPr algn="ctr"/>
                      <a:r>
                        <a:rPr lang="en-US" sz="1800" b="1" dirty="0">
                          <a:solidFill>
                            <a:schemeClr val="accent5"/>
                          </a:solidFill>
                        </a:rPr>
                        <a:t>25.5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P(G1)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6277718"/>
                  </a:ext>
                </a:extLst>
              </a:tr>
              <a:tr h="914400">
                <a:tc>
                  <a:txBody>
                    <a:bodyPr/>
                    <a:lstStyle/>
                    <a:p>
                      <a:pPr algn="ctr"/>
                      <a:r>
                        <a:rPr lang="en-US" sz="1800" b="1" dirty="0">
                          <a:solidFill>
                            <a:schemeClr val="tx1"/>
                          </a:solidFill>
                        </a:rPr>
                        <a:t>Graphic 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0.18 * </a:t>
                      </a:r>
                      <a:r>
                        <a:rPr lang="en-US" sz="1800" b="1" dirty="0">
                          <a:solidFill>
                            <a:schemeClr val="accent2"/>
                          </a:solidFill>
                        </a:rPr>
                        <a:t>200</a:t>
                      </a:r>
                      <a:r>
                        <a:rPr lang="en-US" sz="1800" dirty="0">
                          <a:solidFill>
                            <a:schemeClr val="tx1"/>
                          </a:solidFill>
                        </a:rPr>
                        <a:t> = </a:t>
                      </a:r>
                    </a:p>
                    <a:p>
                      <a:pPr algn="ctr"/>
                      <a:r>
                        <a:rPr lang="en-US" sz="1800" b="1" dirty="0">
                          <a:solidFill>
                            <a:schemeClr val="accent5"/>
                          </a:solidFill>
                        </a:rPr>
                        <a:t>36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0.1925 *</a:t>
                      </a:r>
                      <a:r>
                        <a:rPr lang="en-US" sz="1800" b="1" dirty="0">
                          <a:solidFill>
                            <a:schemeClr val="accent4"/>
                          </a:solidFill>
                        </a:rPr>
                        <a:t> </a:t>
                      </a:r>
                      <a:r>
                        <a:rPr lang="en-US" sz="1800" b="1" dirty="0">
                          <a:solidFill>
                            <a:schemeClr val="accent2"/>
                          </a:solidFill>
                        </a:rPr>
                        <a:t>200</a:t>
                      </a:r>
                      <a:r>
                        <a:rPr lang="en-US" sz="1800" b="1" dirty="0">
                          <a:solidFill>
                            <a:schemeClr val="accent4"/>
                          </a:solidFill>
                        </a:rPr>
                        <a:t> </a:t>
                      </a:r>
                      <a:r>
                        <a:rPr lang="en-US" sz="1800" dirty="0">
                          <a:solidFill>
                            <a:schemeClr val="tx1"/>
                          </a:solidFill>
                        </a:rPr>
                        <a:t>= </a:t>
                      </a:r>
                    </a:p>
                    <a:p>
                      <a:pPr algn="ctr"/>
                      <a:r>
                        <a:rPr lang="en-US" sz="1800" b="1" dirty="0">
                          <a:solidFill>
                            <a:schemeClr val="accent5"/>
                          </a:solidFill>
                        </a:rPr>
                        <a:t>38.5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0.1275 * </a:t>
                      </a:r>
                      <a:r>
                        <a:rPr lang="en-US" sz="1800" b="1" dirty="0">
                          <a:solidFill>
                            <a:schemeClr val="accent2"/>
                          </a:solidFill>
                        </a:rPr>
                        <a:t>200</a:t>
                      </a:r>
                      <a:r>
                        <a:rPr lang="en-US" sz="1800" dirty="0">
                          <a:solidFill>
                            <a:schemeClr val="tx1"/>
                          </a:solidFill>
                        </a:rPr>
                        <a:t> =</a:t>
                      </a:r>
                    </a:p>
                    <a:p>
                      <a:pPr algn="ctr"/>
                      <a:r>
                        <a:rPr lang="en-US" sz="1800" b="1" dirty="0">
                          <a:solidFill>
                            <a:schemeClr val="accent5"/>
                          </a:solidFill>
                        </a:rPr>
                        <a:t>25.5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800" dirty="0">
                          <a:solidFill>
                            <a:schemeClr val="tx1"/>
                          </a:solidFill>
                        </a:rPr>
                        <a:t>100</a:t>
                      </a:r>
                    </a:p>
                    <a:p>
                      <a:pPr algn="ctr"/>
                      <a:r>
                        <a:rPr lang="en-US" sz="1800" dirty="0">
                          <a:solidFill>
                            <a:schemeClr val="tx1"/>
                          </a:solidFill>
                        </a:rPr>
                        <a:t>P(G2) = 100/200 = 0.5</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76651772"/>
                  </a:ext>
                </a:extLst>
              </a:tr>
              <a:tr h="914400">
                <a:tc>
                  <a:txBody>
                    <a:bodyPr/>
                    <a:lstStyle/>
                    <a:p>
                      <a:pPr algn="ctr"/>
                      <a:endParaRPr lang="en-US" sz="1800" dirty="0">
                        <a:solidFill>
                          <a:schemeClr val="tx1"/>
                        </a:solidFill>
                      </a:endParaRP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72</a:t>
                      </a:r>
                    </a:p>
                    <a:p>
                      <a:pPr algn="ctr"/>
                      <a:r>
                        <a:rPr lang="en-US" sz="1800" dirty="0">
                          <a:solidFill>
                            <a:schemeClr val="tx1"/>
                          </a:solidFill>
                        </a:rPr>
                        <a:t>P(A) = 72/200 = 0.36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77</a:t>
                      </a:r>
                    </a:p>
                    <a:p>
                      <a:pPr algn="ctr"/>
                      <a:r>
                        <a:rPr lang="en-US" sz="1800" dirty="0">
                          <a:solidFill>
                            <a:schemeClr val="tx1"/>
                          </a:solidFill>
                        </a:rPr>
                        <a:t>P(B) = 77/200</a:t>
                      </a:r>
                    </a:p>
                    <a:p>
                      <a:pPr algn="ctr"/>
                      <a:r>
                        <a:rPr lang="en-US" sz="1800" dirty="0">
                          <a:solidFill>
                            <a:schemeClr val="tx1"/>
                          </a:solidFill>
                        </a:rPr>
                        <a:t>= 0.385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dirty="0">
                          <a:solidFill>
                            <a:schemeClr val="tx1"/>
                          </a:solidFill>
                        </a:rPr>
                        <a:t>51</a:t>
                      </a:r>
                    </a:p>
                    <a:p>
                      <a:pPr algn="ctr"/>
                      <a:r>
                        <a:rPr lang="en-US" sz="1800" dirty="0">
                          <a:solidFill>
                            <a:schemeClr val="tx1"/>
                          </a:solidFill>
                        </a:rPr>
                        <a:t>P(C) = 51/200</a:t>
                      </a:r>
                    </a:p>
                    <a:p>
                      <a:pPr algn="ctr"/>
                      <a:r>
                        <a:rPr lang="en-US" sz="1800" dirty="0">
                          <a:solidFill>
                            <a:schemeClr val="tx1"/>
                          </a:solidFill>
                        </a:rPr>
                        <a:t>= 0.255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800" b="1" dirty="0">
                          <a:solidFill>
                            <a:schemeClr val="accent2"/>
                          </a:solidFill>
                        </a:rPr>
                        <a:t>200</a:t>
                      </a:r>
                    </a:p>
                  </a:txBody>
                  <a:tcP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76917200"/>
                  </a:ext>
                </a:extLst>
              </a:tr>
            </a:tbl>
          </a:graphicData>
        </a:graphic>
      </p:graphicFrame>
      <p:sp>
        <p:nvSpPr>
          <p:cNvPr id="6" name="Rectangle 5">
            <a:extLst>
              <a:ext uri="{FF2B5EF4-FFF2-40B4-BE49-F238E27FC236}">
                <a16:creationId xmlns:a16="http://schemas.microsoft.com/office/drawing/2014/main" id="{68919CFC-A2F6-6241-8B5D-4981DEEA56B2}"/>
              </a:ext>
            </a:extLst>
          </p:cNvPr>
          <p:cNvSpPr/>
          <p:nvPr/>
        </p:nvSpPr>
        <p:spPr>
          <a:xfrm>
            <a:off x="961347" y="1491371"/>
            <a:ext cx="2350026" cy="1107996"/>
          </a:xfrm>
          <a:prstGeom prst="rect">
            <a:avLst/>
          </a:prstGeom>
        </p:spPr>
        <p:txBody>
          <a:bodyPr wrap="square">
            <a:spAutoFit/>
          </a:bodyPr>
          <a:lstStyle/>
          <a:p>
            <a:r>
              <a:rPr lang="en-US" sz="2200" b="1" dirty="0">
                <a:solidFill>
                  <a:schemeClr val="accent5"/>
                </a:solidFill>
              </a:rPr>
              <a:t>So under independence, we expect:</a:t>
            </a:r>
            <a:endParaRPr lang="en-US" sz="2200" dirty="0">
              <a:solidFill>
                <a:schemeClr val="accent5"/>
              </a:solidFill>
            </a:endParaRPr>
          </a:p>
        </p:txBody>
      </p:sp>
      <p:sp>
        <p:nvSpPr>
          <p:cNvPr id="7" name="Rectangle 6">
            <a:extLst>
              <a:ext uri="{FF2B5EF4-FFF2-40B4-BE49-F238E27FC236}">
                <a16:creationId xmlns:a16="http://schemas.microsoft.com/office/drawing/2014/main" id="{83D4B25E-942D-4448-AEA7-B3BD00DFCAC3}"/>
              </a:ext>
            </a:extLst>
          </p:cNvPr>
          <p:cNvSpPr/>
          <p:nvPr/>
        </p:nvSpPr>
        <p:spPr>
          <a:xfrm>
            <a:off x="8880628" y="1090863"/>
            <a:ext cx="2900976" cy="1477328"/>
          </a:xfrm>
          <a:prstGeom prst="rect">
            <a:avLst/>
          </a:prstGeom>
          <a:solidFill>
            <a:schemeClr val="bg2"/>
          </a:solidFill>
          <a:ln>
            <a:solidFill>
              <a:schemeClr val="tx1"/>
            </a:solidFill>
          </a:ln>
        </p:spPr>
        <p:txBody>
          <a:bodyPr wrap="square">
            <a:spAutoFit/>
          </a:bodyPr>
          <a:lstStyle/>
          <a:p>
            <a:pPr algn="ctr"/>
            <a:r>
              <a:rPr lang="en-US" dirty="0"/>
              <a:t>From statistics class: </a:t>
            </a:r>
          </a:p>
          <a:p>
            <a:pPr algn="ctr"/>
            <a:r>
              <a:rPr lang="en-US" dirty="0"/>
              <a:t>If two events X and Y are independent, then:</a:t>
            </a:r>
            <a:br>
              <a:rPr lang="en-US" dirty="0"/>
            </a:br>
            <a:endParaRPr lang="en-US" dirty="0"/>
          </a:p>
          <a:p>
            <a:pPr algn="ctr"/>
            <a:r>
              <a:rPr lang="en-US" dirty="0"/>
              <a:t>P(X and Y) = P(X) * P(Y)</a:t>
            </a:r>
          </a:p>
        </p:txBody>
      </p:sp>
    </p:spTree>
    <p:extLst>
      <p:ext uri="{BB962C8B-B14F-4D97-AF65-F5344CB8AC3E}">
        <p14:creationId xmlns:p14="http://schemas.microsoft.com/office/powerpoint/2010/main" val="15392360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731A61EE-057B-8B4F-BF92-EFB5E48FCC4D}"/>
                  </a:ext>
                </a:extLst>
              </p:cNvPr>
              <p:cNvSpPr>
                <a:spLocks noGrp="1"/>
              </p:cNvSpPr>
              <p:nvPr>
                <p:ph type="title"/>
              </p:nvPr>
            </p:nvSpPr>
            <p:spPr/>
            <p:txBody>
              <a:bodyPr/>
              <a:lstStyle/>
              <a:p>
                <a14:m>
                  <m:oMath xmlns:m="http://schemas.openxmlformats.org/officeDocument/2006/math">
                    <m:sSup>
                      <m:sSupPr>
                        <m:ctrlPr>
                          <a:rPr lang="en-US" b="1" i="1" smtClean="0">
                            <a:latin typeface="Cambria Math" panose="02040503050406030204" pitchFamily="18" charset="0"/>
                          </a:rPr>
                        </m:ctrlPr>
                      </m:sSupPr>
                      <m:e>
                        <m:r>
                          <a:rPr lang="en-US" b="1" i="1" smtClean="0">
                            <a:latin typeface="Cambria Math" panose="02040503050406030204" pitchFamily="18" charset="0"/>
                          </a:rPr>
                          <m:t>𝝌</m:t>
                        </m:r>
                      </m:e>
                      <m:sup>
                        <m:r>
                          <a:rPr lang="en-US" b="1" i="1" smtClean="0">
                            <a:latin typeface="Cambria Math" panose="02040503050406030204" pitchFamily="18" charset="0"/>
                          </a:rPr>
                          <m:t>𝟐</m:t>
                        </m:r>
                      </m:sup>
                    </m:sSup>
                  </m:oMath>
                </a14:m>
                <a:r>
                  <a:rPr lang="en-US" dirty="0"/>
                  <a:t> Tests for Tables</a:t>
                </a:r>
              </a:p>
            </p:txBody>
          </p:sp>
        </mc:Choice>
        <mc:Fallback xmlns="">
          <p:sp>
            <p:nvSpPr>
              <p:cNvPr id="2" name="Title 1">
                <a:extLst>
                  <a:ext uri="{FF2B5EF4-FFF2-40B4-BE49-F238E27FC236}">
                    <a16:creationId xmlns:a16="http://schemas.microsoft.com/office/drawing/2014/main" id="{731A61EE-057B-8B4F-BF92-EFB5E48FCC4D}"/>
                  </a:ext>
                </a:extLst>
              </p:cNvPr>
              <p:cNvSpPr>
                <a:spLocks noGrp="1" noRot="1" noChangeAspect="1" noMove="1" noResize="1" noEditPoints="1" noAdjustHandles="1" noChangeArrowheads="1" noChangeShapeType="1" noTextEdit="1"/>
              </p:cNvSpPr>
              <p:nvPr>
                <p:ph type="title"/>
              </p:nvPr>
            </p:nvSpPr>
            <p:spPr>
              <a:blipFill>
                <a:blip r:embed="rId2"/>
                <a:stretch>
                  <a:fillRect b="-52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06F4702-634A-4E4B-99C7-9A2558D37780}"/>
                  </a:ext>
                </a:extLst>
              </p:cNvPr>
              <p:cNvSpPr>
                <a:spLocks noGrp="1"/>
              </p:cNvSpPr>
              <p:nvPr>
                <p:ph idx="1"/>
              </p:nvPr>
            </p:nvSpPr>
            <p:spPr>
              <a:xfrm>
                <a:off x="651710" y="3854050"/>
                <a:ext cx="10888579" cy="1685654"/>
              </a:xfrm>
              <a:prstGeom prst="rect">
                <a:avLst/>
              </a:prstGeom>
              <a:noFill/>
            </p:spPr>
            <p:txBody>
              <a:bodyPr wrap="square" numCol="1">
                <a:spAutoFit/>
              </a:bodyPr>
              <a:lstStyle/>
              <a:p>
                <a:pPr>
                  <a:spcBef>
                    <a:spcPts val="1600"/>
                  </a:spcBef>
                </a:pPr>
                <a:r>
                  <a:rPr lang="en-US" sz="2000" b="1" dirty="0"/>
                  <a:t>Test statistic: </a:t>
                </a:r>
              </a:p>
              <a:p>
                <a:pPr marL="3376613" indent="-3025775">
                  <a:spcBef>
                    <a:spcPts val="1600"/>
                  </a:spcBef>
                  <a:buNone/>
                </a:pPr>
                <a14:m>
                  <m:oMathPara xmlns:m="http://schemas.openxmlformats.org/officeDocument/2006/math">
                    <m:oMathParaPr>
                      <m:jc m:val="left"/>
                    </m:oMathParaPr>
                    <m:oMath xmlns:m="http://schemas.openxmlformats.org/officeDocument/2006/math">
                      <m:sSup>
                        <m:sSupPr>
                          <m:ctrlPr>
                            <a:rPr lang="en-US" sz="2000" i="1" smtClean="0">
                              <a:latin typeface="Cambria Math" panose="02040503050406030204" pitchFamily="18" charset="0"/>
                            </a:rPr>
                          </m:ctrlPr>
                        </m:sSupPr>
                        <m:e>
                          <m:r>
                            <a:rPr lang="en-US" sz="2000" b="0" i="1">
                              <a:latin typeface="Cambria Math" panose="02040503050406030204" pitchFamily="18" charset="0"/>
                            </a:rPr>
                            <m:t>𝜒</m:t>
                          </m:r>
                        </m:e>
                        <m:sup>
                          <m:r>
                            <a:rPr lang="en-US" sz="2000" b="0" i="1">
                              <a:latin typeface="Cambria Math" panose="02040503050406030204" pitchFamily="18" charset="0"/>
                            </a:rPr>
                            <m:t>2</m:t>
                          </m:r>
                        </m:sup>
                      </m:sSup>
                      <m:r>
                        <a:rPr lang="en-US" sz="2000" b="0" i="1" smtClean="0">
                          <a:latin typeface="Cambria Math" panose="02040503050406030204" pitchFamily="18" charset="0"/>
                        </a:rPr>
                        <m:t>=</m:t>
                      </m:r>
                      <m:nary>
                        <m:naryPr>
                          <m:chr m:val="∑"/>
                          <m:supHide m:val="on"/>
                          <m:ctrlPr>
                            <a:rPr lang="en-US" sz="2000" b="0" i="1" smtClean="0">
                              <a:latin typeface="Cambria Math" panose="02040503050406030204" pitchFamily="18" charset="0"/>
                            </a:rPr>
                          </m:ctrlPr>
                        </m:naryPr>
                        <m:sub>
                          <m:r>
                            <m:rPr>
                              <m:brk m:alnAt="7"/>
                            </m:rPr>
                            <a:rPr lang="en-US" sz="2000" b="0" i="1" smtClean="0">
                              <a:latin typeface="Cambria Math" panose="02040503050406030204" pitchFamily="18" charset="0"/>
                            </a:rPr>
                            <m:t>𝑖</m:t>
                          </m:r>
                          <m:r>
                            <a:rPr lang="en-US" sz="2000" b="0" i="1" smtClean="0">
                              <a:latin typeface="Cambria Math" panose="02040503050406030204" pitchFamily="18" charset="0"/>
                            </a:rPr>
                            <m:t>=</m:t>
                          </m:r>
                          <m:r>
                            <m:rPr>
                              <m:sty m:val="p"/>
                              <m:brk m:alnAt="7"/>
                            </m:rPr>
                            <a:rPr lang="en-US" sz="2000" b="0" i="0" smtClean="0">
                              <a:latin typeface="Cambria Math" panose="02040503050406030204" pitchFamily="18" charset="0"/>
                            </a:rPr>
                            <m:t>R</m:t>
                          </m:r>
                          <m:r>
                            <m:rPr>
                              <m:sty m:val="p"/>
                            </m:rPr>
                            <a:rPr lang="en-US" sz="2000" b="0" i="0" smtClean="0">
                              <a:latin typeface="Cambria Math" panose="02040503050406030204" pitchFamily="18" charset="0"/>
                            </a:rPr>
                            <m:t>ows</m:t>
                          </m:r>
                        </m:sub>
                        <m:sup/>
                        <m:e>
                          <m:r>
                            <a:rPr lang="en-US" sz="2000" b="0" i="1" smtClean="0">
                              <a:latin typeface="Cambria Math" panose="02040503050406030204" pitchFamily="18" charset="0"/>
                            </a:rPr>
                            <m:t>  </m:t>
                          </m:r>
                          <m:nary>
                            <m:naryPr>
                              <m:chr m:val="∑"/>
                              <m:supHide m:val="on"/>
                              <m:ctrlPr>
                                <a:rPr lang="en-US" sz="2000" b="0" i="1" smtClean="0">
                                  <a:latin typeface="Cambria Math" panose="02040503050406030204" pitchFamily="18" charset="0"/>
                                </a:rPr>
                              </m:ctrlPr>
                            </m:naryPr>
                            <m:sub>
                              <m:r>
                                <a:rPr lang="en-US" sz="2000" b="0" i="1" smtClean="0">
                                  <a:latin typeface="Cambria Math" panose="02040503050406030204" pitchFamily="18" charset="0"/>
                                </a:rPr>
                                <m:t>𝑗</m:t>
                              </m:r>
                              <m:r>
                                <a:rPr lang="en-US" sz="2000" b="0" i="1" smtClean="0">
                                  <a:latin typeface="Cambria Math" panose="02040503050406030204" pitchFamily="18" charset="0"/>
                                </a:rPr>
                                <m:t>=</m:t>
                              </m:r>
                              <m:r>
                                <m:rPr>
                                  <m:sty m:val="p"/>
                                </m:rPr>
                                <a:rPr lang="en-US" sz="2000" b="0" i="0" smtClean="0">
                                  <a:latin typeface="Cambria Math" panose="02040503050406030204" pitchFamily="18" charset="0"/>
                                </a:rPr>
                                <m:t>Cols</m:t>
                              </m:r>
                            </m:sub>
                            <m:sup/>
                            <m:e>
                              <m:r>
                                <a:rPr lang="en-US" sz="2000" b="0" i="1" smtClean="0">
                                  <a:latin typeface="Cambria Math" panose="02040503050406030204" pitchFamily="18" charset="0"/>
                                </a:rPr>
                                <m:t>  </m:t>
                              </m:r>
                              <m:f>
                                <m:fPr>
                                  <m:ctrlPr>
                                    <a:rPr lang="en-US" sz="2000" b="0" i="1" smtClean="0">
                                      <a:latin typeface="Cambria Math" panose="02040503050406030204" pitchFamily="18" charset="0"/>
                                    </a:rPr>
                                  </m:ctrlPr>
                                </m:fPr>
                                <m:num>
                                  <m:sSup>
                                    <m:sSupPr>
                                      <m:ctrlPr>
                                        <a:rPr lang="en-US" sz="2000" b="0" i="1" smtClean="0">
                                          <a:latin typeface="Cambria Math" panose="02040503050406030204" pitchFamily="18" charset="0"/>
                                        </a:rPr>
                                      </m:ctrlPr>
                                    </m:sSupPr>
                                    <m:e>
                                      <m:d>
                                        <m:dPr>
                                          <m:ctrlPr>
                                            <a:rPr lang="en-US" sz="2000" b="0" i="1" smtClean="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𝑛</m:t>
                                              </m:r>
                                            </m:e>
                                            <m:sub>
                                              <m:r>
                                                <a:rPr lang="en-US" sz="2000" i="1">
                                                  <a:latin typeface="Cambria Math" panose="02040503050406030204" pitchFamily="18" charset="0"/>
                                                </a:rPr>
                                                <m:t>𝑖𝑗</m:t>
                                              </m:r>
                                            </m:sub>
                                          </m:sSub>
                                          <m:r>
                                            <a:rPr lang="en-US" sz="2000" i="1">
                                              <a:latin typeface="Cambria Math" panose="02040503050406030204" pitchFamily="18" charset="0"/>
                                            </a:rPr>
                                            <m:t>−</m:t>
                                          </m:r>
                                          <m:r>
                                            <a:rPr lang="en-US" sz="2000" b="0" i="1" smtClean="0">
                                              <a:latin typeface="Cambria Math" panose="02040503050406030204" pitchFamily="18" charset="0"/>
                                            </a:rPr>
                                            <m:t>𝐸</m:t>
                                          </m:r>
                                          <m:d>
                                            <m:dPr>
                                              <m:begChr m:val="["/>
                                              <m:endChr m:val="]"/>
                                              <m:ctrlPr>
                                                <a:rPr lang="en-US" sz="2000" b="0" i="1" smtClean="0">
                                                  <a:latin typeface="Cambria Math" panose="02040503050406030204" pitchFamily="18" charset="0"/>
                                                </a:rPr>
                                              </m:ctrlPr>
                                            </m:dP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𝑛</m:t>
                                                  </m:r>
                                                </m:e>
                                                <m:sub>
                                                  <m:r>
                                                    <a:rPr lang="en-US" sz="2000" b="0" i="1" smtClean="0">
                                                      <a:latin typeface="Cambria Math" panose="02040503050406030204" pitchFamily="18" charset="0"/>
                                                    </a:rPr>
                                                    <m:t>𝑖𝑗</m:t>
                                                  </m:r>
                                                </m:sub>
                                              </m:sSub>
                                            </m:e>
                                          </m:d>
                                        </m:e>
                                      </m:d>
                                    </m:e>
                                    <m:sup>
                                      <m:r>
                                        <a:rPr lang="en-US" sz="2000" b="0" i="1" smtClean="0">
                                          <a:latin typeface="Cambria Math" panose="02040503050406030204" pitchFamily="18" charset="0"/>
                                        </a:rPr>
                                        <m:t>2</m:t>
                                      </m:r>
                                    </m:sup>
                                  </m:sSup>
                                </m:num>
                                <m:den>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𝐸</m:t>
                                      </m:r>
                                      <m:r>
                                        <a:rPr lang="en-US" sz="2000" b="0" i="1" smtClean="0">
                                          <a:latin typeface="Cambria Math" panose="02040503050406030204" pitchFamily="18" charset="0"/>
                                        </a:rPr>
                                        <m:t>[</m:t>
                                      </m:r>
                                      <m:r>
                                        <a:rPr lang="en-US" sz="2000" b="0" i="1" smtClean="0">
                                          <a:latin typeface="Cambria Math" panose="02040503050406030204" pitchFamily="18" charset="0"/>
                                        </a:rPr>
                                        <m:t>𝑛</m:t>
                                      </m:r>
                                    </m:e>
                                    <m:sub>
                                      <m:r>
                                        <a:rPr lang="en-US" sz="2000" b="0" i="1" smtClean="0">
                                          <a:latin typeface="Cambria Math" panose="02040503050406030204" pitchFamily="18" charset="0"/>
                                        </a:rPr>
                                        <m:t>𝑖𝑗</m:t>
                                      </m:r>
                                    </m:sub>
                                  </m:sSub>
                                  <m:r>
                                    <a:rPr lang="en-US" sz="2000" b="0" i="1" smtClean="0">
                                      <a:latin typeface="Cambria Math" panose="02040503050406030204" pitchFamily="18" charset="0"/>
                                    </a:rPr>
                                    <m:t>]</m:t>
                                  </m:r>
                                </m:den>
                              </m:f>
                            </m:e>
                          </m:nary>
                        </m:e>
                      </m:nary>
                    </m:oMath>
                  </m:oMathPara>
                </a14:m>
                <a:endParaRPr lang="en-US" sz="2000" dirty="0"/>
              </a:p>
              <a:p>
                <a:pPr indent="0">
                  <a:spcBef>
                    <a:spcPts val="1600"/>
                  </a:spcBef>
                  <a:buNone/>
                </a:pPr>
                <a:r>
                  <a:rPr lang="en-US" sz="2000" dirty="0"/>
                  <a:t>where </a:t>
                </a:r>
                <a14:m>
                  <m:oMath xmlns:m="http://schemas.openxmlformats.org/officeDocument/2006/math">
                    <m:sSub>
                      <m:sSubPr>
                        <m:ctrlPr>
                          <a:rPr lang="en-US" sz="2000" i="1">
                            <a:latin typeface="Cambria Math" panose="02040503050406030204" pitchFamily="18" charset="0"/>
                          </a:rPr>
                        </m:ctrlPr>
                      </m:sSubPr>
                      <m:e>
                        <m:r>
                          <m:rPr>
                            <m:sty m:val="p"/>
                          </m:rPr>
                          <a:rPr lang="en-US" sz="2000" b="0" i="0" smtClean="0">
                            <a:latin typeface="Cambria Math" panose="02040503050406030204" pitchFamily="18" charset="0"/>
                          </a:rPr>
                          <m:t>n</m:t>
                        </m:r>
                      </m:e>
                      <m:sub>
                        <m:r>
                          <a:rPr lang="en-US" sz="2000" b="0" i="1" smtClean="0">
                            <a:latin typeface="Cambria Math" panose="02040503050406030204" pitchFamily="18" charset="0"/>
                          </a:rPr>
                          <m:t>𝑖𝑗</m:t>
                        </m:r>
                      </m:sub>
                    </m:sSub>
                  </m:oMath>
                </a14:m>
                <a:r>
                  <a:rPr lang="en-US" sz="2000" dirty="0"/>
                  <a:t> is the count in row </a:t>
                </a:r>
                <a14:m>
                  <m:oMath xmlns:m="http://schemas.openxmlformats.org/officeDocument/2006/math">
                    <m:r>
                      <m:rPr>
                        <m:sty m:val="p"/>
                      </m:rPr>
                      <a:rPr lang="en-US" sz="2000">
                        <a:latin typeface="Cambria Math" panose="02040503050406030204" pitchFamily="18" charset="0"/>
                      </a:rPr>
                      <m:t>i</m:t>
                    </m:r>
                  </m:oMath>
                </a14:m>
                <a:r>
                  <a:rPr lang="en-US" sz="2000" dirty="0"/>
                  <a:t>, column </a:t>
                </a:r>
                <a14:m>
                  <m:oMath xmlns:m="http://schemas.openxmlformats.org/officeDocument/2006/math">
                    <m:r>
                      <a:rPr lang="en-US" sz="2000" b="0" i="1" smtClean="0">
                        <a:latin typeface="Cambria Math" panose="02040503050406030204" pitchFamily="18" charset="0"/>
                      </a:rPr>
                      <m:t>𝑗</m:t>
                    </m:r>
                  </m:oMath>
                </a14:m>
                <a:r>
                  <a:rPr lang="en-US" sz="2000" dirty="0"/>
                  <a:t>, and </a:t>
                </a:r>
                <a14:m>
                  <m:oMath xmlns:m="http://schemas.openxmlformats.org/officeDocument/2006/math">
                    <m:r>
                      <a:rPr lang="en-US" sz="2000" i="1">
                        <a:latin typeface="Cambria Math" panose="02040503050406030204" pitchFamily="18" charset="0"/>
                      </a:rPr>
                      <m:t>𝐸</m:t>
                    </m:r>
                    <m:r>
                      <a:rPr lang="en-US" sz="2000" b="0" i="1" smtClean="0">
                        <a:latin typeface="Cambria Math" panose="02040503050406030204" pitchFamily="18" charset="0"/>
                      </a:rPr>
                      <m:t>[</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𝑛</m:t>
                        </m:r>
                      </m:e>
                      <m:sub>
                        <m:r>
                          <a:rPr lang="en-US" sz="2000" b="0" i="1" smtClean="0">
                            <a:latin typeface="Cambria Math" panose="02040503050406030204" pitchFamily="18" charset="0"/>
                          </a:rPr>
                          <m:t>𝑖𝑗</m:t>
                        </m:r>
                      </m:sub>
                    </m:sSub>
                    <m:r>
                      <a:rPr lang="en-US" sz="2000" b="0" i="1" smtClean="0">
                        <a:latin typeface="Cambria Math" panose="02040503050406030204" pitchFamily="18" charset="0"/>
                      </a:rPr>
                      <m:t>]</m:t>
                    </m:r>
                  </m:oMath>
                </a14:m>
                <a:r>
                  <a:rPr lang="en-US" sz="2000" dirty="0"/>
                  <a:t> is the expected count under the null</a:t>
                </a:r>
              </a:p>
            </p:txBody>
          </p:sp>
        </mc:Choice>
        <mc:Fallback xmlns="">
          <p:sp>
            <p:nvSpPr>
              <p:cNvPr id="4" name="Content Placeholder 3">
                <a:extLst>
                  <a:ext uri="{FF2B5EF4-FFF2-40B4-BE49-F238E27FC236}">
                    <a16:creationId xmlns:a16="http://schemas.microsoft.com/office/drawing/2014/main" id="{306F4702-634A-4E4B-99C7-9A2558D37780}"/>
                  </a:ext>
                </a:extLst>
              </p:cNvPr>
              <p:cNvSpPr>
                <a:spLocks noGrp="1" noRot="1" noChangeAspect="1" noMove="1" noResize="1" noEditPoints="1" noAdjustHandles="1" noChangeArrowheads="1" noChangeShapeType="1" noTextEdit="1"/>
              </p:cNvSpPr>
              <p:nvPr>
                <p:ph idx="1"/>
              </p:nvPr>
            </p:nvSpPr>
            <p:spPr>
              <a:xfrm>
                <a:off x="651710" y="3854050"/>
                <a:ext cx="10888579" cy="1685654"/>
              </a:xfrm>
              <a:prstGeom prst="rect">
                <a:avLst/>
              </a:prstGeom>
              <a:blipFill>
                <a:blip r:embed="rId3"/>
                <a:stretch>
                  <a:fillRect l="-349" t="-43284" b="-5597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Content Placeholder 3">
                <a:extLst>
                  <a:ext uri="{FF2B5EF4-FFF2-40B4-BE49-F238E27FC236}">
                    <a16:creationId xmlns:a16="http://schemas.microsoft.com/office/drawing/2014/main" id="{1ABF1B6A-3B4B-5D4E-9D17-9C1694F7FE3A}"/>
                  </a:ext>
                </a:extLst>
              </p:cNvPr>
              <p:cNvSpPr txBox="1">
                <a:spLocks/>
              </p:cNvSpPr>
              <p:nvPr/>
            </p:nvSpPr>
            <p:spPr>
              <a:xfrm>
                <a:off x="651709" y="973914"/>
                <a:ext cx="5235743" cy="1693797"/>
              </a:xfrm>
              <a:prstGeom prst="rect">
                <a:avLst/>
              </a:prstGeom>
              <a:noFill/>
            </p:spPr>
            <p:txBody>
              <a:bodyPr vert="horz" wrap="square" lIns="91440" tIns="45720" rIns="91440" bIns="4572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buFont typeface="Arial" panose="020B0604020202020204" pitchFamily="34" charset="0"/>
                  <a:buNone/>
                </a:pPr>
                <a:r>
                  <a:rPr lang="en-US" sz="2000" u="sng" dirty="0"/>
                  <a:t>Test of Distribution</a:t>
                </a:r>
              </a:p>
              <a:p>
                <a:pPr>
                  <a:spcBef>
                    <a:spcPts val="1600"/>
                  </a:spcBef>
                </a:pPr>
                <a:r>
                  <a:rPr lang="en-US" sz="2000" b="1" dirty="0"/>
                  <a:t>Null hypothesis: </a:t>
                </a:r>
                <a:br>
                  <a:rPr lang="en-US" sz="2000" b="1" dirty="0"/>
                </a:br>
                <a:endParaRPr lang="en-US" sz="600" b="1" dirty="0"/>
              </a:p>
              <a:p>
                <a:pPr marL="0" indent="0">
                  <a:spcBef>
                    <a:spcPts val="1600"/>
                  </a:spcBef>
                  <a:buFont typeface="Arial" panose="020B0604020202020204" pitchFamily="34" charset="0"/>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𝐻</m:t>
                          </m:r>
                        </m:e>
                        <m:sub>
                          <m:r>
                            <a:rPr lang="en-US" sz="2000" b="0" i="1" smtClean="0">
                              <a:latin typeface="Cambria Math" panose="02040503050406030204" pitchFamily="18" charset="0"/>
                            </a:rPr>
                            <m:t>0</m:t>
                          </m:r>
                        </m:sub>
                      </m:sSub>
                      <m:r>
                        <a:rPr lang="en-US" sz="2000" b="0" i="1" smtClean="0">
                          <a:latin typeface="Cambria Math" panose="02040503050406030204" pitchFamily="18" charset="0"/>
                        </a:rPr>
                        <m:t>: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𝑝</m:t>
                          </m:r>
                        </m:e>
                        <m:sub>
                          <m:r>
                            <a:rPr lang="en-US" sz="2000" b="0" i="1" smtClean="0">
                              <a:latin typeface="Cambria Math" panose="02040503050406030204" pitchFamily="18" charset="0"/>
                            </a:rPr>
                            <m:t>1</m:t>
                          </m:r>
                        </m:sub>
                      </m:sSub>
                      <m:r>
                        <a:rPr lang="en-US" sz="2000" b="0" i="1" smtClean="0">
                          <a:latin typeface="Cambria Math" panose="02040503050406030204" pitchFamily="18" charset="0"/>
                        </a:rPr>
                        <m:t>=</m:t>
                      </m:r>
                      <m:sSubSup>
                        <m:sSubSupPr>
                          <m:ctrlPr>
                            <a:rPr lang="en-US" sz="2000" b="0" i="1" smtClean="0">
                              <a:latin typeface="Cambria Math" panose="02040503050406030204" pitchFamily="18" charset="0"/>
                            </a:rPr>
                          </m:ctrlPr>
                        </m:sSubSupPr>
                        <m:e>
                          <m:r>
                            <a:rPr lang="en-US" sz="2000" b="0" i="1" smtClean="0">
                              <a:latin typeface="Cambria Math" panose="02040503050406030204" pitchFamily="18" charset="0"/>
                            </a:rPr>
                            <m:t>𝑝</m:t>
                          </m:r>
                        </m:e>
                        <m:sub>
                          <m:r>
                            <a:rPr lang="en-US" sz="2000" b="0" i="1" smtClean="0">
                              <a:latin typeface="Cambria Math" panose="02040503050406030204" pitchFamily="18" charset="0"/>
                            </a:rPr>
                            <m:t>1</m:t>
                          </m:r>
                        </m:sub>
                        <m:sup>
                          <m:r>
                            <a:rPr lang="en-US" sz="2000" b="0" i="1" smtClean="0">
                              <a:latin typeface="Cambria Math" panose="02040503050406030204" pitchFamily="18" charset="0"/>
                            </a:rPr>
                            <m:t>∗</m:t>
                          </m:r>
                        </m:sup>
                      </m:sSubSup>
                      <m:r>
                        <a:rPr lang="en-US" sz="2000" b="0" i="1" smtClean="0">
                          <a:latin typeface="Cambria Math" panose="02040503050406030204" pitchFamily="18" charset="0"/>
                        </a:rPr>
                        <m:t>,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  </m:t>
                          </m:r>
                          <m:r>
                            <a:rPr lang="en-US" sz="2000" b="0" i="1" smtClean="0">
                              <a:latin typeface="Cambria Math" panose="02040503050406030204" pitchFamily="18" charset="0"/>
                            </a:rPr>
                            <m:t>𝑝</m:t>
                          </m:r>
                        </m:e>
                        <m:sub>
                          <m:r>
                            <a:rPr lang="en-US" sz="2000" b="0" i="1" smtClean="0">
                              <a:latin typeface="Cambria Math" panose="02040503050406030204" pitchFamily="18" charset="0"/>
                            </a:rPr>
                            <m:t>2</m:t>
                          </m:r>
                        </m:sub>
                      </m:sSub>
                      <m:r>
                        <a:rPr lang="en-US" sz="2000" b="0" i="1" smtClean="0">
                          <a:latin typeface="Cambria Math" panose="02040503050406030204" pitchFamily="18" charset="0"/>
                        </a:rPr>
                        <m:t>=</m:t>
                      </m:r>
                      <m:sSubSup>
                        <m:sSubSupPr>
                          <m:ctrlPr>
                            <a:rPr lang="en-US" sz="2000" b="0" i="1" smtClean="0">
                              <a:latin typeface="Cambria Math" panose="02040503050406030204" pitchFamily="18" charset="0"/>
                            </a:rPr>
                          </m:ctrlPr>
                        </m:sSubSupPr>
                        <m:e>
                          <m:r>
                            <a:rPr lang="en-US" sz="2000" b="0" i="1" smtClean="0">
                              <a:latin typeface="Cambria Math" panose="02040503050406030204" pitchFamily="18" charset="0"/>
                            </a:rPr>
                            <m:t>𝑝</m:t>
                          </m:r>
                        </m:e>
                        <m:sub>
                          <m:r>
                            <a:rPr lang="en-US" sz="2000" b="0" i="1" smtClean="0">
                              <a:latin typeface="Cambria Math" panose="02040503050406030204" pitchFamily="18" charset="0"/>
                            </a:rPr>
                            <m:t>2</m:t>
                          </m:r>
                        </m:sub>
                        <m:sup>
                          <m:r>
                            <a:rPr lang="en-US" sz="2000" b="0" i="1" smtClean="0">
                              <a:latin typeface="Cambria Math" panose="02040503050406030204" pitchFamily="18" charset="0"/>
                            </a:rPr>
                            <m:t>∗</m:t>
                          </m:r>
                        </m:sup>
                      </m:sSubSup>
                      <m:r>
                        <a:rPr lang="en-US" sz="2000" b="0" i="1" smtClean="0">
                          <a:latin typeface="Cambria Math" panose="02040503050406030204" pitchFamily="18" charset="0"/>
                        </a:rPr>
                        <m:t>, </m:t>
                      </m:r>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  </m:t>
                          </m:r>
                          <m:r>
                            <a:rPr lang="en-US" sz="2000" b="0" i="1" smtClean="0">
                              <a:latin typeface="Cambria Math" panose="02040503050406030204" pitchFamily="18" charset="0"/>
                            </a:rPr>
                            <m:t>𝑝</m:t>
                          </m:r>
                        </m:e>
                        <m:sub>
                          <m:r>
                            <a:rPr lang="en-US" sz="2000" b="0" i="1" smtClean="0">
                              <a:latin typeface="Cambria Math" panose="02040503050406030204" pitchFamily="18" charset="0"/>
                            </a:rPr>
                            <m:t>3</m:t>
                          </m:r>
                        </m:sub>
                      </m:sSub>
                      <m:r>
                        <a:rPr lang="en-US" sz="2000" b="0" i="1" smtClean="0">
                          <a:latin typeface="Cambria Math" panose="02040503050406030204" pitchFamily="18" charset="0"/>
                        </a:rPr>
                        <m:t>=</m:t>
                      </m:r>
                      <m:sSubSup>
                        <m:sSubSupPr>
                          <m:ctrlPr>
                            <a:rPr lang="en-US" sz="2000" b="0" i="1" smtClean="0">
                              <a:latin typeface="Cambria Math" panose="02040503050406030204" pitchFamily="18" charset="0"/>
                            </a:rPr>
                          </m:ctrlPr>
                        </m:sSubSupPr>
                        <m:e>
                          <m:r>
                            <a:rPr lang="en-US" sz="2000" b="0" i="1" smtClean="0">
                              <a:latin typeface="Cambria Math" panose="02040503050406030204" pitchFamily="18" charset="0"/>
                            </a:rPr>
                            <m:t>𝑝</m:t>
                          </m:r>
                        </m:e>
                        <m:sub>
                          <m:r>
                            <a:rPr lang="en-US" sz="2000" b="0" i="1" smtClean="0">
                              <a:latin typeface="Cambria Math" panose="02040503050406030204" pitchFamily="18" charset="0"/>
                            </a:rPr>
                            <m:t>3</m:t>
                          </m:r>
                        </m:sub>
                        <m:sup>
                          <m:r>
                            <a:rPr lang="en-US" sz="2000" b="0" i="1" smtClean="0">
                              <a:latin typeface="Cambria Math" panose="02040503050406030204" pitchFamily="18" charset="0"/>
                            </a:rPr>
                            <m:t>∗</m:t>
                          </m:r>
                        </m:sup>
                      </m:sSubSup>
                      <m:r>
                        <a:rPr lang="en-US" sz="2000" b="0" i="1" smtClean="0">
                          <a:latin typeface="Cambria Math" panose="02040503050406030204" pitchFamily="18" charset="0"/>
                        </a:rPr>
                        <m:t>, … </m:t>
                      </m:r>
                    </m:oMath>
                  </m:oMathPara>
                </a14:m>
                <a:endParaRPr lang="en-US" sz="2000" b="0" dirty="0"/>
              </a:p>
              <a:p>
                <a:pPr indent="0">
                  <a:spcBef>
                    <a:spcPts val="1600"/>
                  </a:spcBef>
                  <a:buNone/>
                </a:pPr>
                <a:r>
                  <a:rPr lang="en-US" sz="2000" dirty="0"/>
                  <a:t>Usually: </a:t>
                </a:r>
                <a14:m>
                  <m:oMath xmlns:m="http://schemas.openxmlformats.org/officeDocument/2006/math">
                    <m:sSubSup>
                      <m:sSubSupPr>
                        <m:ctrlPr>
                          <a:rPr lang="en-US" sz="2000" i="1">
                            <a:latin typeface="Cambria Math" panose="02040503050406030204" pitchFamily="18" charset="0"/>
                          </a:rPr>
                        </m:ctrlPr>
                      </m:sSubSupPr>
                      <m:e>
                        <m:r>
                          <a:rPr lang="en-US" sz="2000" i="1">
                            <a:latin typeface="Cambria Math" panose="02040503050406030204" pitchFamily="18" charset="0"/>
                          </a:rPr>
                          <m:t>𝑝</m:t>
                        </m:r>
                      </m:e>
                      <m:sub>
                        <m:r>
                          <a:rPr lang="en-US" sz="2000" i="1">
                            <a:latin typeface="Cambria Math" panose="02040503050406030204" pitchFamily="18" charset="0"/>
                          </a:rPr>
                          <m:t>1</m:t>
                        </m:r>
                      </m:sub>
                      <m:sup>
                        <m:r>
                          <a:rPr lang="en-US" sz="2000" i="1">
                            <a:latin typeface="Cambria Math" panose="02040503050406030204" pitchFamily="18" charset="0"/>
                          </a:rPr>
                          <m:t>∗</m:t>
                        </m:r>
                      </m:sup>
                    </m:sSubSup>
                    <m:r>
                      <a:rPr lang="en-US" sz="2000" b="0" i="1" smtClean="0">
                        <a:latin typeface="Cambria Math" panose="02040503050406030204" pitchFamily="18" charset="0"/>
                      </a:rPr>
                      <m:t>=</m:t>
                    </m:r>
                    <m:sSubSup>
                      <m:sSubSupPr>
                        <m:ctrlPr>
                          <a:rPr lang="en-US" sz="2000" i="1">
                            <a:latin typeface="Cambria Math" panose="02040503050406030204" pitchFamily="18" charset="0"/>
                          </a:rPr>
                        </m:ctrlPr>
                      </m:sSubSupPr>
                      <m:e>
                        <m:r>
                          <a:rPr lang="en-US" sz="2000" i="1">
                            <a:latin typeface="Cambria Math" panose="02040503050406030204" pitchFamily="18" charset="0"/>
                          </a:rPr>
                          <m:t>𝑝</m:t>
                        </m:r>
                      </m:e>
                      <m:sub>
                        <m:r>
                          <a:rPr lang="en-US" sz="2000" b="0" i="1" smtClean="0">
                            <a:latin typeface="Cambria Math" panose="02040503050406030204" pitchFamily="18" charset="0"/>
                          </a:rPr>
                          <m:t>2</m:t>
                        </m:r>
                      </m:sub>
                      <m:sup>
                        <m:r>
                          <a:rPr lang="en-US" sz="2000" i="1">
                            <a:latin typeface="Cambria Math" panose="02040503050406030204" pitchFamily="18" charset="0"/>
                          </a:rPr>
                          <m:t>∗</m:t>
                        </m:r>
                      </m:sup>
                    </m:sSubSup>
                    <m:r>
                      <a:rPr lang="en-US" sz="2000" b="0" i="1" smtClean="0">
                        <a:latin typeface="Cambria Math" panose="02040503050406030204" pitchFamily="18" charset="0"/>
                      </a:rPr>
                      <m:t>=</m:t>
                    </m:r>
                    <m:sSubSup>
                      <m:sSubSupPr>
                        <m:ctrlPr>
                          <a:rPr lang="en-US" sz="2000" i="1">
                            <a:latin typeface="Cambria Math" panose="02040503050406030204" pitchFamily="18" charset="0"/>
                          </a:rPr>
                        </m:ctrlPr>
                      </m:sSubSupPr>
                      <m:e>
                        <m:r>
                          <a:rPr lang="en-US" sz="2000" i="1">
                            <a:latin typeface="Cambria Math" panose="02040503050406030204" pitchFamily="18" charset="0"/>
                          </a:rPr>
                          <m:t>𝑝</m:t>
                        </m:r>
                      </m:e>
                      <m:sub>
                        <m:r>
                          <a:rPr lang="en-US" sz="2000" b="0" i="1" smtClean="0">
                            <a:latin typeface="Cambria Math" panose="02040503050406030204" pitchFamily="18" charset="0"/>
                          </a:rPr>
                          <m:t>3</m:t>
                        </m:r>
                      </m:sub>
                      <m:sup>
                        <m:r>
                          <a:rPr lang="en-US" sz="2000" i="1">
                            <a:latin typeface="Cambria Math" panose="02040503050406030204" pitchFamily="18" charset="0"/>
                          </a:rPr>
                          <m:t>∗</m:t>
                        </m:r>
                      </m:sup>
                    </m:sSubSup>
                    <m:r>
                      <a:rPr lang="en-US" sz="2000" b="0" i="1" smtClean="0">
                        <a:latin typeface="Cambria Math" panose="02040503050406030204" pitchFamily="18" charset="0"/>
                      </a:rPr>
                      <m:t>= … </m:t>
                    </m:r>
                  </m:oMath>
                </a14:m>
                <a:r>
                  <a:rPr lang="en-US" sz="2000" dirty="0"/>
                  <a:t> all equal.</a:t>
                </a:r>
              </a:p>
            </p:txBody>
          </p:sp>
        </mc:Choice>
        <mc:Fallback xmlns="">
          <p:sp>
            <p:nvSpPr>
              <p:cNvPr id="5" name="Content Placeholder 3">
                <a:extLst>
                  <a:ext uri="{FF2B5EF4-FFF2-40B4-BE49-F238E27FC236}">
                    <a16:creationId xmlns:a16="http://schemas.microsoft.com/office/drawing/2014/main" id="{1ABF1B6A-3B4B-5D4E-9D17-9C1694F7FE3A}"/>
                  </a:ext>
                </a:extLst>
              </p:cNvPr>
              <p:cNvSpPr txBox="1">
                <a:spLocks noRot="1" noChangeAspect="1" noMove="1" noResize="1" noEditPoints="1" noAdjustHandles="1" noChangeArrowheads="1" noChangeShapeType="1" noTextEdit="1"/>
              </p:cNvSpPr>
              <p:nvPr/>
            </p:nvSpPr>
            <p:spPr>
              <a:xfrm>
                <a:off x="651709" y="973914"/>
                <a:ext cx="5235743" cy="1693797"/>
              </a:xfrm>
              <a:prstGeom prst="rect">
                <a:avLst/>
              </a:prstGeom>
              <a:blipFill>
                <a:blip r:embed="rId4"/>
                <a:stretch>
                  <a:fillRect l="-725" t="-2985" b="-522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Content Placeholder 3">
                <a:extLst>
                  <a:ext uri="{FF2B5EF4-FFF2-40B4-BE49-F238E27FC236}">
                    <a16:creationId xmlns:a16="http://schemas.microsoft.com/office/drawing/2014/main" id="{853DD864-55E8-8140-B268-8E998FB6170D}"/>
                  </a:ext>
                </a:extLst>
              </p:cNvPr>
              <p:cNvSpPr txBox="1">
                <a:spLocks/>
              </p:cNvSpPr>
              <p:nvPr/>
            </p:nvSpPr>
            <p:spPr>
              <a:xfrm>
                <a:off x="6304545" y="973914"/>
                <a:ext cx="5235743" cy="2247795"/>
              </a:xfrm>
              <a:prstGeom prst="rect">
                <a:avLst/>
              </a:prstGeom>
              <a:noFill/>
            </p:spPr>
            <p:txBody>
              <a:bodyPr vert="horz" wrap="square" lIns="91440" tIns="45720" rIns="91440" bIns="4572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1600"/>
                  </a:spcBef>
                  <a:buFont typeface="Arial" panose="020B0604020202020204" pitchFamily="34" charset="0"/>
                  <a:buNone/>
                </a:pPr>
                <a:r>
                  <a:rPr lang="en-US" sz="2000" u="sng" dirty="0"/>
                  <a:t>Test of Independence</a:t>
                </a:r>
              </a:p>
              <a:p>
                <a:pPr>
                  <a:spcBef>
                    <a:spcPts val="1600"/>
                  </a:spcBef>
                </a:pPr>
                <a:r>
                  <a:rPr lang="en-US" sz="2000" b="1" dirty="0"/>
                  <a:t>Null hypothesis: </a:t>
                </a:r>
                <a:br>
                  <a:rPr lang="en-US" sz="2000" b="1" dirty="0"/>
                </a:br>
                <a:endParaRPr lang="en-US" sz="600" b="1" dirty="0"/>
              </a:p>
              <a:p>
                <a:pPr marL="0" indent="0">
                  <a:spcBef>
                    <a:spcPts val="1600"/>
                  </a:spcBef>
                  <a:buFont typeface="Arial" panose="020B0604020202020204" pitchFamily="34" charset="0"/>
                  <a:buNone/>
                </a:pPr>
                <a14:m>
                  <m:oMathPara xmlns:m="http://schemas.openxmlformats.org/officeDocument/2006/math">
                    <m:oMathParaPr>
                      <m:jc m:val="centerGroup"/>
                    </m:oMathParaPr>
                    <m:oMath xmlns:m="http://schemas.openxmlformats.org/officeDocument/2006/math">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𝐻</m:t>
                          </m:r>
                        </m:e>
                        <m:sub>
                          <m:r>
                            <a:rPr lang="en-US" sz="2000" b="0" i="1" smtClean="0">
                              <a:latin typeface="Cambria Math" panose="02040503050406030204" pitchFamily="18" charset="0"/>
                            </a:rPr>
                            <m:t>0</m:t>
                          </m:r>
                        </m:sub>
                      </m:sSub>
                      <m:r>
                        <a:rPr lang="en-US" sz="2000" b="0" i="1" smtClean="0">
                          <a:latin typeface="Cambria Math" panose="02040503050406030204" pitchFamily="18" charset="0"/>
                        </a:rPr>
                        <m:t>:</m:t>
                      </m:r>
                      <m:d>
                        <m:dPr>
                          <m:begChr m:val="["/>
                          <m:endChr m:val="]"/>
                          <m:ctrlPr>
                            <a:rPr lang="en-US" sz="2000" b="0" i="1" smtClean="0">
                              <a:latin typeface="Cambria Math" panose="02040503050406030204" pitchFamily="18" charset="0"/>
                            </a:rPr>
                          </m:ctrlPr>
                        </m:dPr>
                        <m:e>
                          <m:r>
                            <m:rPr>
                              <m:sty m:val="p"/>
                            </m:rPr>
                            <a:rPr lang="en-US" sz="2000" b="0" i="0" smtClean="0">
                              <a:latin typeface="Cambria Math" panose="02040503050406030204" pitchFamily="18" charset="0"/>
                            </a:rPr>
                            <m:t>Row</m:t>
                          </m:r>
                        </m:e>
                      </m:d>
                      <m:r>
                        <a:rPr lang="en-US" sz="2000" b="0" i="0" smtClean="0">
                          <a:latin typeface="Cambria Math" panose="02040503050406030204" pitchFamily="18" charset="0"/>
                        </a:rPr>
                        <m:t> </m:t>
                      </m:r>
                      <m:r>
                        <m:rPr>
                          <m:sty m:val="p"/>
                        </m:rPr>
                        <a:rPr lang="en-US" sz="2000" b="0" i="0" smtClean="0">
                          <a:latin typeface="Cambria Math" panose="02040503050406030204" pitchFamily="18" charset="0"/>
                        </a:rPr>
                        <m:t>is</m:t>
                      </m:r>
                      <m:r>
                        <a:rPr lang="en-US" sz="2000" b="0" i="0" smtClean="0">
                          <a:latin typeface="Cambria Math" panose="02040503050406030204" pitchFamily="18" charset="0"/>
                        </a:rPr>
                        <m:t> </m:t>
                      </m:r>
                      <m:r>
                        <m:rPr>
                          <m:sty m:val="p"/>
                        </m:rPr>
                        <a:rPr lang="en-US" sz="2000" b="0" i="0" smtClean="0">
                          <a:latin typeface="Cambria Math" panose="02040503050406030204" pitchFamily="18" charset="0"/>
                        </a:rPr>
                        <m:t>independent</m:t>
                      </m:r>
                      <m:r>
                        <a:rPr lang="en-US" sz="2000" b="0" i="0" smtClean="0">
                          <a:latin typeface="Cambria Math" panose="02040503050406030204" pitchFamily="18" charset="0"/>
                        </a:rPr>
                        <m:t> </m:t>
                      </m:r>
                      <m:r>
                        <m:rPr>
                          <m:sty m:val="p"/>
                        </m:rPr>
                        <a:rPr lang="en-US" sz="2000" b="0" i="0" smtClean="0">
                          <a:latin typeface="Cambria Math" panose="02040503050406030204" pitchFamily="18" charset="0"/>
                        </a:rPr>
                        <m:t>of</m:t>
                      </m:r>
                      <m:r>
                        <a:rPr lang="en-US" sz="2000" b="0" i="0" smtClean="0">
                          <a:latin typeface="Cambria Math" panose="02040503050406030204" pitchFamily="18" charset="0"/>
                        </a:rPr>
                        <m:t> </m:t>
                      </m:r>
                      <m:d>
                        <m:dPr>
                          <m:begChr m:val="["/>
                          <m:endChr m:val="]"/>
                          <m:ctrlPr>
                            <a:rPr lang="en-US" sz="2000" b="0" i="1" smtClean="0">
                              <a:latin typeface="Cambria Math" panose="02040503050406030204" pitchFamily="18" charset="0"/>
                            </a:rPr>
                          </m:ctrlPr>
                        </m:dPr>
                        <m:e>
                          <m:r>
                            <m:rPr>
                              <m:sty m:val="p"/>
                            </m:rPr>
                            <a:rPr lang="en-US" sz="2000" b="0" i="0" smtClean="0">
                              <a:latin typeface="Cambria Math" panose="02040503050406030204" pitchFamily="18" charset="0"/>
                            </a:rPr>
                            <m:t>Column</m:t>
                          </m:r>
                        </m:e>
                      </m:d>
                    </m:oMath>
                  </m:oMathPara>
                </a14:m>
                <a:endParaRPr lang="en-US" sz="2000" b="0" dirty="0"/>
              </a:p>
              <a:p>
                <a:pPr indent="0">
                  <a:spcBef>
                    <a:spcPts val="1600"/>
                  </a:spcBef>
                  <a:buNone/>
                </a:pPr>
                <a:r>
                  <a:rPr lang="en-US" sz="2000" i="1" dirty="0"/>
                  <a:t>In other words: There is no relationship between the variable in the rows, and the variable in the columns.</a:t>
                </a:r>
              </a:p>
            </p:txBody>
          </p:sp>
        </mc:Choice>
        <mc:Fallback xmlns="">
          <p:sp>
            <p:nvSpPr>
              <p:cNvPr id="6" name="Content Placeholder 3">
                <a:extLst>
                  <a:ext uri="{FF2B5EF4-FFF2-40B4-BE49-F238E27FC236}">
                    <a16:creationId xmlns:a16="http://schemas.microsoft.com/office/drawing/2014/main" id="{853DD864-55E8-8140-B268-8E998FB6170D}"/>
                  </a:ext>
                </a:extLst>
              </p:cNvPr>
              <p:cNvSpPr txBox="1">
                <a:spLocks noRot="1" noChangeAspect="1" noMove="1" noResize="1" noEditPoints="1" noAdjustHandles="1" noChangeArrowheads="1" noChangeShapeType="1" noTextEdit="1"/>
              </p:cNvSpPr>
              <p:nvPr/>
            </p:nvSpPr>
            <p:spPr>
              <a:xfrm>
                <a:off x="6304545" y="973914"/>
                <a:ext cx="5235743" cy="2247795"/>
              </a:xfrm>
              <a:prstGeom prst="rect">
                <a:avLst/>
              </a:prstGeom>
              <a:blipFill>
                <a:blip r:embed="rId5"/>
                <a:stretch>
                  <a:fillRect l="-725" t="-2247" b="-39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C6760AE1-B2D0-7449-9D03-D92CA52FF397}"/>
                  </a:ext>
                </a:extLst>
              </p:cNvPr>
              <p:cNvSpPr/>
              <p:nvPr/>
            </p:nvSpPr>
            <p:spPr>
              <a:xfrm>
                <a:off x="9788663" y="228877"/>
                <a:ext cx="2082493" cy="369332"/>
              </a:xfrm>
              <a:prstGeom prst="rect">
                <a:avLst/>
              </a:prstGeom>
              <a:solidFill>
                <a:schemeClr val="accent4"/>
              </a:solidFill>
              <a:ln>
                <a:solidFill>
                  <a:schemeClr val="tx1"/>
                </a:solidFill>
              </a:ln>
            </p:spPr>
            <p:txBody>
              <a:bodyPr wrap="none">
                <a:spAutoFit/>
              </a:bodyPr>
              <a:lstStyle/>
              <a:p>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𝜒</m:t>
                        </m:r>
                      </m:e>
                      <m:sup>
                        <m:r>
                          <a:rPr lang="en-US" i="1">
                            <a:latin typeface="Cambria Math" panose="02040503050406030204" pitchFamily="18" charset="0"/>
                          </a:rPr>
                          <m:t>2</m:t>
                        </m:r>
                      </m:sup>
                    </m:sSup>
                  </m:oMath>
                </a14:m>
                <a:r>
                  <a:rPr lang="en-US" dirty="0"/>
                  <a:t> is “chi squared”</a:t>
                </a:r>
              </a:p>
            </p:txBody>
          </p:sp>
        </mc:Choice>
        <mc:Fallback xmlns="">
          <p:sp>
            <p:nvSpPr>
              <p:cNvPr id="7" name="Rectangle 6">
                <a:extLst>
                  <a:ext uri="{FF2B5EF4-FFF2-40B4-BE49-F238E27FC236}">
                    <a16:creationId xmlns:a16="http://schemas.microsoft.com/office/drawing/2014/main" id="{C6760AE1-B2D0-7449-9D03-D92CA52FF397}"/>
                  </a:ext>
                </a:extLst>
              </p:cNvPr>
              <p:cNvSpPr>
                <a:spLocks noRot="1" noChangeAspect="1" noMove="1" noResize="1" noEditPoints="1" noAdjustHandles="1" noChangeArrowheads="1" noChangeShapeType="1" noTextEdit="1"/>
              </p:cNvSpPr>
              <p:nvPr/>
            </p:nvSpPr>
            <p:spPr>
              <a:xfrm>
                <a:off x="9788663" y="228877"/>
                <a:ext cx="2082493" cy="369332"/>
              </a:xfrm>
              <a:prstGeom prst="rect">
                <a:avLst/>
              </a:prstGeom>
              <a:blipFill>
                <a:blip r:embed="rId6"/>
                <a:stretch>
                  <a:fillRect t="-6452" b="-19355"/>
                </a:stretch>
              </a:blipFill>
              <a:ln>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Content Placeholder 3">
                <a:extLst>
                  <a:ext uri="{FF2B5EF4-FFF2-40B4-BE49-F238E27FC236}">
                    <a16:creationId xmlns:a16="http://schemas.microsoft.com/office/drawing/2014/main" id="{FFF450BB-CCE1-6C42-A63B-70BED4E9B1E3}"/>
                  </a:ext>
                </a:extLst>
              </p:cNvPr>
              <p:cNvSpPr txBox="1">
                <a:spLocks/>
              </p:cNvSpPr>
              <p:nvPr/>
            </p:nvSpPr>
            <p:spPr>
              <a:xfrm>
                <a:off x="651709" y="5621899"/>
                <a:ext cx="10888579" cy="1015663"/>
              </a:xfrm>
              <a:prstGeom prst="rect">
                <a:avLst/>
              </a:prstGeom>
              <a:noFill/>
            </p:spPr>
            <p:txBody>
              <a:bodyPr vert="horz" wrap="square" lIns="91440" tIns="45720" rIns="91440" bIns="45720" numCol="1"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600"/>
                  </a:spcBef>
                </a:pPr>
                <a:r>
                  <a:rPr lang="en-US" sz="2000" b="1" dirty="0"/>
                  <a:t>Sampling distribution: </a:t>
                </a:r>
                <a14:m>
                  <m:oMath xmlns:m="http://schemas.openxmlformats.org/officeDocument/2006/math">
                    <m:sSup>
                      <m:sSupPr>
                        <m:ctrlPr>
                          <a:rPr lang="en-US" sz="2000" i="1">
                            <a:latin typeface="Cambria Math" panose="02040503050406030204" pitchFamily="18" charset="0"/>
                          </a:rPr>
                        </m:ctrlPr>
                      </m:sSupPr>
                      <m:e>
                        <m:r>
                          <a:rPr lang="en-US" sz="2000" i="1">
                            <a:latin typeface="Cambria Math" panose="02040503050406030204" pitchFamily="18" charset="0"/>
                          </a:rPr>
                          <m:t>𝜒</m:t>
                        </m:r>
                      </m:e>
                      <m:sup>
                        <m:r>
                          <a:rPr lang="en-US" sz="2000" i="1">
                            <a:latin typeface="Cambria Math" panose="02040503050406030204" pitchFamily="18" charset="0"/>
                          </a:rPr>
                          <m:t>2</m:t>
                        </m:r>
                      </m:sup>
                    </m:sSup>
                  </m:oMath>
                </a14:m>
                <a:r>
                  <a:rPr lang="en-US" sz="2000" b="1" dirty="0"/>
                  <a:t> </a:t>
                </a:r>
                <a:r>
                  <a:rPr lang="en-US" sz="2000" dirty="0"/>
                  <a:t>with:</a:t>
                </a:r>
              </a:p>
              <a:p>
                <a:pPr marL="917575" indent="-282575">
                  <a:lnSpc>
                    <a:spcPct val="100000"/>
                  </a:lnSpc>
                  <a:spcBef>
                    <a:spcPts val="0"/>
                  </a:spcBef>
                </a:pPr>
                <a:r>
                  <a:rPr lang="en-US" sz="2000" dirty="0" err="1"/>
                  <a:t>d.f.</a:t>
                </a:r>
                <a:r>
                  <a:rPr lang="en-US" sz="2000" dirty="0"/>
                  <a:t> = # Columns – 1 for a test of distribution</a:t>
                </a:r>
              </a:p>
              <a:p>
                <a:pPr marL="917575" indent="-282575">
                  <a:lnSpc>
                    <a:spcPct val="100000"/>
                  </a:lnSpc>
                  <a:spcBef>
                    <a:spcPts val="0"/>
                  </a:spcBef>
                </a:pPr>
                <a:r>
                  <a:rPr lang="en-US" sz="2000" dirty="0" err="1"/>
                  <a:t>d.f.</a:t>
                </a:r>
                <a:r>
                  <a:rPr lang="en-US" sz="2000" dirty="0"/>
                  <a:t> = (# Columns – 1) * (# Rows - 1) for a test of independence</a:t>
                </a:r>
              </a:p>
            </p:txBody>
          </p:sp>
        </mc:Choice>
        <mc:Fallback xmlns="">
          <p:sp>
            <p:nvSpPr>
              <p:cNvPr id="8" name="Content Placeholder 3">
                <a:extLst>
                  <a:ext uri="{FF2B5EF4-FFF2-40B4-BE49-F238E27FC236}">
                    <a16:creationId xmlns:a16="http://schemas.microsoft.com/office/drawing/2014/main" id="{FFF450BB-CCE1-6C42-A63B-70BED4E9B1E3}"/>
                  </a:ext>
                </a:extLst>
              </p:cNvPr>
              <p:cNvSpPr txBox="1">
                <a:spLocks noRot="1" noChangeAspect="1" noMove="1" noResize="1" noEditPoints="1" noAdjustHandles="1" noChangeArrowheads="1" noChangeShapeType="1" noTextEdit="1"/>
              </p:cNvSpPr>
              <p:nvPr/>
            </p:nvSpPr>
            <p:spPr>
              <a:xfrm>
                <a:off x="651709" y="5621899"/>
                <a:ext cx="10888579" cy="1015663"/>
              </a:xfrm>
              <a:prstGeom prst="rect">
                <a:avLst/>
              </a:prstGeom>
              <a:blipFill>
                <a:blip r:embed="rId7"/>
                <a:stretch>
                  <a:fillRect l="-349" t="-2469" b="-8642"/>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05CB5977-2251-8949-8739-753C0A3DFB55}"/>
              </a:ext>
            </a:extLst>
          </p:cNvPr>
          <p:cNvSpPr txBox="1"/>
          <p:nvPr/>
        </p:nvSpPr>
        <p:spPr>
          <a:xfrm>
            <a:off x="0" y="3309158"/>
            <a:ext cx="12192000" cy="400110"/>
          </a:xfrm>
          <a:prstGeom prst="rect">
            <a:avLst/>
          </a:prstGeom>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000" b="1" dirty="0"/>
              <a:t>IMPORTANT: </a:t>
            </a:r>
            <a:r>
              <a:rPr lang="en-US" sz="2000" dirty="0"/>
              <a:t>The alternative is</a:t>
            </a:r>
            <a:r>
              <a:rPr lang="en-US" sz="2000" b="1" dirty="0"/>
              <a:t> always </a:t>
            </a:r>
            <a:r>
              <a:rPr lang="en-US" sz="2000" dirty="0"/>
              <a:t>“not equal,” </a:t>
            </a:r>
            <a:r>
              <a:rPr lang="en-US" sz="2000" i="1" dirty="0"/>
              <a:t>even though </a:t>
            </a:r>
            <a:r>
              <a:rPr lang="en-US" sz="2000" dirty="0"/>
              <a:t>it’s a one-sided test</a:t>
            </a:r>
          </a:p>
        </p:txBody>
      </p:sp>
      <p:sp>
        <p:nvSpPr>
          <p:cNvPr id="9" name="TextBox 8">
            <a:extLst>
              <a:ext uri="{FF2B5EF4-FFF2-40B4-BE49-F238E27FC236}">
                <a16:creationId xmlns:a16="http://schemas.microsoft.com/office/drawing/2014/main" id="{F2E4C30C-8D96-4A44-B54D-9D0CC888556B}"/>
              </a:ext>
            </a:extLst>
          </p:cNvPr>
          <p:cNvSpPr txBox="1"/>
          <p:nvPr/>
        </p:nvSpPr>
        <p:spPr>
          <a:xfrm>
            <a:off x="8745518" y="4151670"/>
            <a:ext cx="3125638" cy="707886"/>
          </a:xfrm>
          <a:prstGeom prst="rect">
            <a:avLst/>
          </a:prstGeom>
          <a:solidFill>
            <a:schemeClr val="bg1">
              <a:lumMod val="85000"/>
            </a:schemeClr>
          </a:solidFill>
          <a:ln>
            <a:noFill/>
          </a:ln>
        </p:spPr>
        <p:style>
          <a:lnRef idx="3">
            <a:schemeClr val="lt1"/>
          </a:lnRef>
          <a:fillRef idx="1">
            <a:schemeClr val="accent3"/>
          </a:fillRef>
          <a:effectRef idx="1">
            <a:schemeClr val="accent3"/>
          </a:effectRef>
          <a:fontRef idx="minor">
            <a:schemeClr val="lt1"/>
          </a:fontRef>
        </p:style>
        <p:txBody>
          <a:bodyPr wrap="square" rtlCol="0">
            <a:spAutoFit/>
          </a:bodyPr>
          <a:lstStyle/>
          <a:p>
            <a:pPr algn="ctr"/>
            <a:r>
              <a:rPr lang="en-US" sz="2000" b="1" i="1" dirty="0">
                <a:solidFill>
                  <a:schemeClr val="tx1"/>
                </a:solidFill>
              </a:rPr>
              <a:t>Warning: </a:t>
            </a:r>
            <a:r>
              <a:rPr lang="en-US" sz="2000" i="1" dirty="0">
                <a:solidFill>
                  <a:schemeClr val="tx1"/>
                </a:solidFill>
              </a:rPr>
              <a:t>Test may be inaccurate if E[n] &lt; 5.</a:t>
            </a:r>
          </a:p>
        </p:txBody>
      </p:sp>
    </p:spTree>
    <p:extLst>
      <p:ext uri="{BB962C8B-B14F-4D97-AF65-F5344CB8AC3E}">
        <p14:creationId xmlns:p14="http://schemas.microsoft.com/office/powerpoint/2010/main" val="407294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p:bldP spid="6" grpId="0"/>
      <p:bldP spid="8" grpId="0"/>
      <p:bldP spid="11" grpId="0" animBg="1"/>
      <p:bldP spid="9"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572554" y="1139001"/>
                <a:ext cx="5300673" cy="5141973"/>
              </a:xfrm>
            </p:spPr>
            <p:txBody>
              <a:bodyPr>
                <a:noAutofit/>
              </a:bodyPr>
              <a:lstStyle/>
              <a:p>
                <a:pPr marL="0" indent="0">
                  <a:lnSpc>
                    <a:spcPct val="110000"/>
                  </a:lnSpc>
                  <a:buNone/>
                </a:pPr>
                <a:r>
                  <a:rPr lang="en-US" sz="2200" i="1" dirty="0"/>
                  <a:t>Ignoring (for now) the landing page graphic, the campaign believes that, from the landing page, donors are equally likely to follow links A, B, and C. Test whether that is true.</a:t>
                </a:r>
                <a:br>
                  <a:rPr lang="en-US" sz="2200" i="1" dirty="0"/>
                </a:br>
                <a:endParaRPr lang="en-US" sz="2200" dirty="0"/>
              </a:p>
              <a:p>
                <a:pPr marL="15875" indent="0" algn="ctr">
                  <a:lnSpc>
                    <a:spcPct val="110000"/>
                  </a:lnSpc>
                  <a:buNone/>
                </a:pPr>
                <a14:m>
                  <m:oMathPara xmlns:m="http://schemas.openxmlformats.org/officeDocument/2006/math">
                    <m:oMathParaPr>
                      <m:jc m:val="centerGroup"/>
                    </m:oMathParaPr>
                    <m:oMath xmlns:m="http://schemas.openxmlformats.org/officeDocument/2006/math">
                      <m:sSub>
                        <m:sSubPr>
                          <m:ctrlPr>
                            <a:rPr lang="en-US" sz="2200" i="1" smtClean="0">
                              <a:solidFill>
                                <a:schemeClr val="tx1"/>
                              </a:solidFill>
                              <a:latin typeface="Cambria Math" panose="02040503050406030204" pitchFamily="18" charset="0"/>
                            </a:rPr>
                          </m:ctrlPr>
                        </m:sSubPr>
                        <m:e>
                          <m:r>
                            <a:rPr lang="en-US" sz="2200" i="1">
                              <a:solidFill>
                                <a:schemeClr val="tx1"/>
                              </a:solidFill>
                              <a:latin typeface="Cambria Math" panose="02040503050406030204" pitchFamily="18" charset="0"/>
                            </a:rPr>
                            <m:t>𝐻</m:t>
                          </m:r>
                        </m:e>
                        <m:sub>
                          <m:r>
                            <a:rPr lang="en-US" sz="2200" i="1">
                              <a:solidFill>
                                <a:schemeClr val="tx1"/>
                              </a:solidFill>
                              <a:latin typeface="Cambria Math" panose="02040503050406030204" pitchFamily="18" charset="0"/>
                            </a:rPr>
                            <m:t>0</m:t>
                          </m:r>
                        </m:sub>
                      </m:sSub>
                      <m:r>
                        <a:rPr lang="en-US" sz="2200" b="0" i="1" smtClean="0">
                          <a:solidFill>
                            <a:schemeClr val="tx1"/>
                          </a:solidFill>
                          <a:latin typeface="Cambria Math" panose="02040503050406030204" pitchFamily="18" charset="0"/>
                        </a:rPr>
                        <m:t>: </m:t>
                      </m:r>
                      <m:sSub>
                        <m:sSubPr>
                          <m:ctrlPr>
                            <a:rPr lang="en-US" sz="2200" b="0" i="1" smtClean="0">
                              <a:solidFill>
                                <a:schemeClr val="tx1"/>
                              </a:solidFill>
                              <a:latin typeface="Cambria Math" panose="02040503050406030204" pitchFamily="18" charset="0"/>
                            </a:rPr>
                          </m:ctrlPr>
                        </m:sSubPr>
                        <m:e>
                          <m:r>
                            <a:rPr lang="en-US" sz="2200" b="0" i="1" smtClean="0">
                              <a:solidFill>
                                <a:schemeClr val="tx1"/>
                              </a:solidFill>
                              <a:latin typeface="Cambria Math" panose="02040503050406030204" pitchFamily="18" charset="0"/>
                            </a:rPr>
                            <m:t>𝑝</m:t>
                          </m:r>
                        </m:e>
                        <m:sub>
                          <m:r>
                            <a:rPr lang="en-US" sz="2200" b="0" i="1" smtClean="0">
                              <a:solidFill>
                                <a:schemeClr val="tx1"/>
                              </a:solidFill>
                              <a:latin typeface="Cambria Math" panose="02040503050406030204" pitchFamily="18" charset="0"/>
                            </a:rPr>
                            <m:t>𝐴</m:t>
                          </m:r>
                        </m:sub>
                      </m:sSub>
                      <m:r>
                        <a:rPr lang="en-US" sz="2200" b="0" i="1" smtClean="0">
                          <a:solidFill>
                            <a:schemeClr val="tx1"/>
                          </a:solidFill>
                          <a:latin typeface="Cambria Math" panose="02040503050406030204" pitchFamily="18" charset="0"/>
                        </a:rPr>
                        <m:t>=1/3, </m:t>
                      </m:r>
                      <m:sSub>
                        <m:sSubPr>
                          <m:ctrlPr>
                            <a:rPr lang="en-US" sz="2200" b="0" i="1" smtClean="0">
                              <a:solidFill>
                                <a:schemeClr val="tx1"/>
                              </a:solidFill>
                              <a:latin typeface="Cambria Math" panose="02040503050406030204" pitchFamily="18" charset="0"/>
                            </a:rPr>
                          </m:ctrlPr>
                        </m:sSubPr>
                        <m:e>
                          <m:r>
                            <a:rPr lang="en-US" sz="2200" b="0" i="1" smtClean="0">
                              <a:solidFill>
                                <a:schemeClr val="tx1"/>
                              </a:solidFill>
                              <a:latin typeface="Cambria Math" panose="02040503050406030204" pitchFamily="18" charset="0"/>
                            </a:rPr>
                            <m:t>  </m:t>
                          </m:r>
                          <m:r>
                            <a:rPr lang="en-US" sz="2200" b="0" i="1" smtClean="0">
                              <a:solidFill>
                                <a:schemeClr val="tx1"/>
                              </a:solidFill>
                              <a:latin typeface="Cambria Math" panose="02040503050406030204" pitchFamily="18" charset="0"/>
                            </a:rPr>
                            <m:t>𝑝</m:t>
                          </m:r>
                        </m:e>
                        <m:sub>
                          <m:r>
                            <a:rPr lang="en-US" sz="2200" b="0" i="1" smtClean="0">
                              <a:solidFill>
                                <a:schemeClr val="tx1"/>
                              </a:solidFill>
                              <a:latin typeface="Cambria Math" panose="02040503050406030204" pitchFamily="18" charset="0"/>
                            </a:rPr>
                            <m:t>𝐵</m:t>
                          </m:r>
                        </m:sub>
                      </m:sSub>
                      <m:r>
                        <a:rPr lang="en-US" sz="2200" b="0" i="1" smtClean="0">
                          <a:solidFill>
                            <a:schemeClr val="tx1"/>
                          </a:solidFill>
                          <a:latin typeface="Cambria Math" panose="02040503050406030204" pitchFamily="18" charset="0"/>
                        </a:rPr>
                        <m:t>=1/3, </m:t>
                      </m:r>
                      <m:sSub>
                        <m:sSubPr>
                          <m:ctrlPr>
                            <a:rPr lang="en-US" sz="2200" b="0" i="1" smtClean="0">
                              <a:solidFill>
                                <a:schemeClr val="tx1"/>
                              </a:solidFill>
                              <a:latin typeface="Cambria Math" panose="02040503050406030204" pitchFamily="18" charset="0"/>
                            </a:rPr>
                          </m:ctrlPr>
                        </m:sSubPr>
                        <m:e>
                          <m:r>
                            <a:rPr lang="en-US" sz="2200" b="0" i="1" smtClean="0">
                              <a:solidFill>
                                <a:schemeClr val="tx1"/>
                              </a:solidFill>
                              <a:latin typeface="Cambria Math" panose="02040503050406030204" pitchFamily="18" charset="0"/>
                            </a:rPr>
                            <m:t>  </m:t>
                          </m:r>
                          <m:r>
                            <a:rPr lang="en-US" sz="2200" b="0" i="1" smtClean="0">
                              <a:solidFill>
                                <a:schemeClr val="tx1"/>
                              </a:solidFill>
                              <a:latin typeface="Cambria Math" panose="02040503050406030204" pitchFamily="18" charset="0"/>
                            </a:rPr>
                            <m:t>𝑝</m:t>
                          </m:r>
                        </m:e>
                        <m:sub>
                          <m:r>
                            <a:rPr lang="en-US" sz="2200" b="0" i="1" smtClean="0">
                              <a:solidFill>
                                <a:schemeClr val="tx1"/>
                              </a:solidFill>
                              <a:latin typeface="Cambria Math" panose="02040503050406030204" pitchFamily="18" charset="0"/>
                            </a:rPr>
                            <m:t>𝐶</m:t>
                          </m:r>
                        </m:sub>
                      </m:sSub>
                      <m:r>
                        <a:rPr lang="en-US" sz="2200" b="0" i="1" smtClean="0">
                          <a:solidFill>
                            <a:schemeClr val="tx1"/>
                          </a:solidFill>
                          <a:latin typeface="Cambria Math" panose="02040503050406030204" pitchFamily="18" charset="0"/>
                        </a:rPr>
                        <m:t>=1/3</m:t>
                      </m:r>
                    </m:oMath>
                    <m:oMath xmlns:m="http://schemas.openxmlformats.org/officeDocument/2006/math">
                      <m:sSub>
                        <m:sSubPr>
                          <m:ctrlPr>
                            <a:rPr lang="en-US" sz="2200" b="0" i="1" smtClean="0">
                              <a:solidFill>
                                <a:schemeClr val="tx1"/>
                              </a:solidFill>
                              <a:latin typeface="Cambria Math" panose="02040503050406030204" pitchFamily="18" charset="0"/>
                            </a:rPr>
                          </m:ctrlPr>
                        </m:sSubPr>
                        <m:e>
                          <m:r>
                            <a:rPr lang="en-US" sz="2200" b="0" i="1" smtClean="0">
                              <a:solidFill>
                                <a:schemeClr val="tx1"/>
                              </a:solidFill>
                              <a:latin typeface="Cambria Math" panose="02040503050406030204" pitchFamily="18" charset="0"/>
                            </a:rPr>
                            <m:t>𝐻</m:t>
                          </m:r>
                        </m:e>
                        <m:sub>
                          <m:r>
                            <a:rPr lang="en-US" sz="2200" b="0" i="1" smtClean="0">
                              <a:solidFill>
                                <a:schemeClr val="tx1"/>
                              </a:solidFill>
                              <a:latin typeface="Cambria Math" panose="02040503050406030204" pitchFamily="18" charset="0"/>
                            </a:rPr>
                            <m:t>1</m:t>
                          </m:r>
                        </m:sub>
                      </m:sSub>
                      <m:r>
                        <a:rPr lang="en-US" sz="2200" b="0" i="1" smtClean="0">
                          <a:solidFill>
                            <a:schemeClr val="tx1"/>
                          </a:solidFill>
                          <a:latin typeface="Cambria Math" panose="02040503050406030204" pitchFamily="18" charset="0"/>
                        </a:rPr>
                        <m:t>:</m:t>
                      </m:r>
                      <m:r>
                        <m:rPr>
                          <m:sty m:val="p"/>
                        </m:rPr>
                        <a:rPr lang="en-US" sz="2200" b="0" i="0" smtClean="0">
                          <a:solidFill>
                            <a:schemeClr val="tx1"/>
                          </a:solidFill>
                          <a:latin typeface="Cambria Math" panose="02040503050406030204" pitchFamily="18" charset="0"/>
                        </a:rPr>
                        <m:t>The</m:t>
                      </m:r>
                      <m:r>
                        <a:rPr lang="en-US" sz="2200" b="0" i="0" smtClean="0">
                          <a:solidFill>
                            <a:schemeClr val="tx1"/>
                          </a:solidFill>
                          <a:latin typeface="Cambria Math" panose="02040503050406030204" pitchFamily="18" charset="0"/>
                        </a:rPr>
                        <m:t> </m:t>
                      </m:r>
                      <m:r>
                        <m:rPr>
                          <m:sty m:val="p"/>
                        </m:rPr>
                        <a:rPr lang="en-US" sz="2200" b="0" i="0" smtClean="0">
                          <a:solidFill>
                            <a:schemeClr val="tx1"/>
                          </a:solidFill>
                          <a:latin typeface="Cambria Math" panose="02040503050406030204" pitchFamily="18" charset="0"/>
                        </a:rPr>
                        <m:t>distribution</m:t>
                      </m:r>
                      <m:r>
                        <a:rPr lang="en-US" sz="2200" b="0" i="0" smtClean="0">
                          <a:solidFill>
                            <a:schemeClr val="tx1"/>
                          </a:solidFill>
                          <a:latin typeface="Cambria Math" panose="02040503050406030204" pitchFamily="18" charset="0"/>
                        </a:rPr>
                        <m:t> </m:t>
                      </m:r>
                      <m:r>
                        <m:rPr>
                          <m:sty m:val="p"/>
                        </m:rPr>
                        <a:rPr lang="en-US" sz="2200" b="0" i="0" smtClean="0">
                          <a:solidFill>
                            <a:schemeClr val="tx1"/>
                          </a:solidFill>
                          <a:latin typeface="Cambria Math" panose="02040503050406030204" pitchFamily="18" charset="0"/>
                        </a:rPr>
                        <m:t>is</m:t>
                      </m:r>
                      <m:r>
                        <a:rPr lang="en-US" sz="2200" b="0" i="0" smtClean="0">
                          <a:solidFill>
                            <a:schemeClr val="tx1"/>
                          </a:solidFill>
                          <a:latin typeface="Cambria Math" panose="02040503050406030204" pitchFamily="18" charset="0"/>
                        </a:rPr>
                        <m:t> </m:t>
                      </m:r>
                      <m:r>
                        <m:rPr>
                          <m:sty m:val="p"/>
                        </m:rPr>
                        <a:rPr lang="en-US" sz="2200" b="0" i="0" smtClean="0">
                          <a:solidFill>
                            <a:schemeClr val="tx1"/>
                          </a:solidFill>
                          <a:latin typeface="Cambria Math" panose="02040503050406030204" pitchFamily="18" charset="0"/>
                        </a:rPr>
                        <m:t>different</m:t>
                      </m:r>
                      <m:r>
                        <a:rPr lang="en-US" sz="2200" b="0" i="0" smtClean="0">
                          <a:solidFill>
                            <a:schemeClr val="tx1"/>
                          </a:solidFill>
                          <a:latin typeface="Cambria Math" panose="02040503050406030204" pitchFamily="18" charset="0"/>
                        </a:rPr>
                        <m:t>.</m:t>
                      </m:r>
                    </m:oMath>
                  </m:oMathPara>
                </a14:m>
                <a:endParaRPr lang="en-US" sz="2200" b="0" dirty="0"/>
              </a:p>
              <a:p>
                <a:pPr marL="15875" indent="0" algn="ctr">
                  <a:lnSpc>
                    <a:spcPct val="110000"/>
                  </a:lnSpc>
                  <a:buNone/>
                </a:pPr>
                <a:endParaRPr lang="en-US" sz="600" b="0" dirty="0"/>
              </a:p>
              <a:p>
                <a:pPr marL="15875" indent="0" algn="ctr">
                  <a:lnSpc>
                    <a:spcPct val="110000"/>
                  </a:lnSpc>
                  <a:buNone/>
                </a:pPr>
                <a:r>
                  <a:rPr lang="en-US" sz="2200" dirty="0"/>
                  <a:t>Significance level: </a:t>
                </a:r>
                <a14:m>
                  <m:oMath xmlns:m="http://schemas.openxmlformats.org/officeDocument/2006/math">
                    <m:r>
                      <a:rPr lang="en-US" sz="2200" i="1">
                        <a:latin typeface="Cambria Math" panose="02040503050406030204" pitchFamily="18" charset="0"/>
                      </a:rPr>
                      <m:t>𝛼</m:t>
                    </m:r>
                    <m:r>
                      <a:rPr lang="en-US" sz="2200" i="1">
                        <a:latin typeface="Cambria Math" panose="02040503050406030204" pitchFamily="18" charset="0"/>
                      </a:rPr>
                      <m:t>=0.05</m:t>
                    </m:r>
                  </m:oMath>
                </a14:m>
                <a:endParaRPr lang="en-US" sz="2200" b="0" dirty="0"/>
              </a:p>
              <a:p>
                <a:pPr marL="15875" indent="0" algn="ctr">
                  <a:lnSpc>
                    <a:spcPct val="110000"/>
                  </a:lnSpc>
                  <a:buNone/>
                </a:pPr>
                <a:br>
                  <a:rPr lang="en-US" sz="600" b="0" dirty="0"/>
                </a:br>
                <a14:m>
                  <m:oMathPara xmlns:m="http://schemas.openxmlformats.org/officeDocument/2006/math">
                    <m:oMathParaPr>
                      <m:jc m:val="centerGroup"/>
                    </m:oMathParaPr>
                    <m:oMath xmlns:m="http://schemas.openxmlformats.org/officeDocument/2006/math">
                      <m:sSup>
                        <m:sSupPr>
                          <m:ctrlPr>
                            <a:rPr lang="en-US" sz="2200" i="1">
                              <a:latin typeface="Cambria Math" panose="02040503050406030204" pitchFamily="18" charset="0"/>
                            </a:rPr>
                          </m:ctrlPr>
                        </m:sSupPr>
                        <m:e>
                          <m:r>
                            <a:rPr lang="en-US" sz="2200" i="1">
                              <a:latin typeface="Cambria Math" panose="02040503050406030204" pitchFamily="18" charset="0"/>
                            </a:rPr>
                            <m:t>𝜒</m:t>
                          </m:r>
                        </m:e>
                        <m:sup>
                          <m:r>
                            <a:rPr lang="en-US" sz="2200" i="1">
                              <a:latin typeface="Cambria Math" panose="02040503050406030204" pitchFamily="18" charset="0"/>
                            </a:rPr>
                            <m:t>2</m:t>
                          </m:r>
                        </m:sup>
                      </m:sSup>
                      <m:r>
                        <a:rPr lang="en-US" sz="2200" i="1">
                          <a:latin typeface="Cambria Math" panose="02040503050406030204" pitchFamily="18" charset="0"/>
                        </a:rPr>
                        <m:t>=</m:t>
                      </m:r>
                      <m:nary>
                        <m:naryPr>
                          <m:chr m:val="∑"/>
                          <m:supHide m:val="on"/>
                          <m:ctrlPr>
                            <a:rPr lang="en-US" sz="2200" i="1">
                              <a:latin typeface="Cambria Math" panose="02040503050406030204" pitchFamily="18" charset="0"/>
                            </a:rPr>
                          </m:ctrlPr>
                        </m:naryPr>
                        <m:sub>
                          <m:r>
                            <a:rPr lang="en-US" sz="2200" i="1">
                              <a:latin typeface="Cambria Math" panose="02040503050406030204" pitchFamily="18" charset="0"/>
                            </a:rPr>
                            <m:t>𝑗</m:t>
                          </m:r>
                          <m:r>
                            <a:rPr lang="en-US" sz="2200" i="1">
                              <a:latin typeface="Cambria Math" panose="02040503050406030204" pitchFamily="18" charset="0"/>
                            </a:rPr>
                            <m:t>=</m:t>
                          </m:r>
                          <m:r>
                            <m:rPr>
                              <m:sty m:val="p"/>
                            </m:rPr>
                            <a:rPr lang="en-US" sz="2200">
                              <a:latin typeface="Cambria Math" panose="02040503050406030204" pitchFamily="18" charset="0"/>
                            </a:rPr>
                            <m:t>Cols</m:t>
                          </m:r>
                        </m:sub>
                        <m:sup/>
                        <m:e>
                          <m:f>
                            <m:fPr>
                              <m:ctrlPr>
                                <a:rPr lang="en-US" sz="2200" i="1">
                                  <a:latin typeface="Cambria Math" panose="02040503050406030204" pitchFamily="18" charset="0"/>
                                </a:rPr>
                              </m:ctrlPr>
                            </m:fPr>
                            <m:num>
                              <m:sSup>
                                <m:sSupPr>
                                  <m:ctrlPr>
                                    <a:rPr lang="en-US" sz="2200" i="1">
                                      <a:latin typeface="Cambria Math" panose="02040503050406030204" pitchFamily="18" charset="0"/>
                                    </a:rPr>
                                  </m:ctrlPr>
                                </m:sSupPr>
                                <m:e>
                                  <m:d>
                                    <m:dPr>
                                      <m:ctrlPr>
                                        <a:rPr lang="en-US" sz="2200" i="1">
                                          <a:latin typeface="Cambria Math" panose="02040503050406030204" pitchFamily="18" charset="0"/>
                                        </a:rPr>
                                      </m:ctrlPr>
                                    </m:dPr>
                                    <m:e>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i="1">
                                              <a:latin typeface="Cambria Math" panose="02040503050406030204" pitchFamily="18" charset="0"/>
                                            </a:rPr>
                                            <m:t>𝑖𝑗</m:t>
                                          </m:r>
                                        </m:sub>
                                      </m:sSub>
                                      <m:r>
                                        <a:rPr lang="en-US" sz="2200" i="1">
                                          <a:latin typeface="Cambria Math" panose="02040503050406030204" pitchFamily="18" charset="0"/>
                                        </a:rPr>
                                        <m:t>−</m:t>
                                      </m:r>
                                      <m:r>
                                        <a:rPr lang="en-US" sz="2200" i="1">
                                          <a:latin typeface="Cambria Math" panose="02040503050406030204" pitchFamily="18" charset="0"/>
                                        </a:rPr>
                                        <m:t>𝐸</m:t>
                                      </m:r>
                                      <m:d>
                                        <m:dPr>
                                          <m:begChr m:val="["/>
                                          <m:endChr m:val="]"/>
                                          <m:ctrlPr>
                                            <a:rPr lang="en-US" sz="2200" i="1">
                                              <a:latin typeface="Cambria Math" panose="02040503050406030204" pitchFamily="18" charset="0"/>
                                            </a:rPr>
                                          </m:ctrlPr>
                                        </m:dPr>
                                        <m:e>
                                          <m:sSub>
                                            <m:sSubPr>
                                              <m:ctrlPr>
                                                <a:rPr lang="en-US" sz="2200" i="1">
                                                  <a:latin typeface="Cambria Math" panose="02040503050406030204" pitchFamily="18" charset="0"/>
                                                </a:rPr>
                                              </m:ctrlPr>
                                            </m:sSubPr>
                                            <m:e>
                                              <m:r>
                                                <a:rPr lang="en-US" sz="2200" i="1">
                                                  <a:latin typeface="Cambria Math" panose="02040503050406030204" pitchFamily="18" charset="0"/>
                                                </a:rPr>
                                                <m:t>𝑛</m:t>
                                              </m:r>
                                            </m:e>
                                            <m:sub>
                                              <m:r>
                                                <a:rPr lang="en-US" sz="2200" i="1">
                                                  <a:latin typeface="Cambria Math" panose="02040503050406030204" pitchFamily="18" charset="0"/>
                                                </a:rPr>
                                                <m:t>𝑖𝑗</m:t>
                                              </m:r>
                                            </m:sub>
                                          </m:sSub>
                                        </m:e>
                                      </m:d>
                                    </m:e>
                                  </m:d>
                                </m:e>
                                <m:sup>
                                  <m:r>
                                    <a:rPr lang="en-US" sz="2200" i="1">
                                      <a:latin typeface="Cambria Math" panose="02040503050406030204" pitchFamily="18" charset="0"/>
                                    </a:rPr>
                                    <m:t>2</m:t>
                                  </m:r>
                                </m:sup>
                              </m:sSup>
                            </m:num>
                            <m:den>
                              <m:sSub>
                                <m:sSubPr>
                                  <m:ctrlPr>
                                    <a:rPr lang="en-US" sz="2200" i="1">
                                      <a:latin typeface="Cambria Math" panose="02040503050406030204" pitchFamily="18" charset="0"/>
                                    </a:rPr>
                                  </m:ctrlPr>
                                </m:sSubPr>
                                <m:e>
                                  <m:r>
                                    <a:rPr lang="en-US" sz="2200" i="1">
                                      <a:latin typeface="Cambria Math" panose="02040503050406030204" pitchFamily="18" charset="0"/>
                                    </a:rPr>
                                    <m:t>𝐸</m:t>
                                  </m:r>
                                  <m:r>
                                    <a:rPr lang="en-US" sz="2200" i="1">
                                      <a:latin typeface="Cambria Math" panose="02040503050406030204" pitchFamily="18" charset="0"/>
                                    </a:rPr>
                                    <m:t>[</m:t>
                                  </m:r>
                                  <m:r>
                                    <a:rPr lang="en-US" sz="2200" i="1">
                                      <a:latin typeface="Cambria Math" panose="02040503050406030204" pitchFamily="18" charset="0"/>
                                    </a:rPr>
                                    <m:t>𝑛</m:t>
                                  </m:r>
                                </m:e>
                                <m:sub>
                                  <m:r>
                                    <a:rPr lang="en-US" sz="2200" i="1">
                                      <a:latin typeface="Cambria Math" panose="02040503050406030204" pitchFamily="18" charset="0"/>
                                    </a:rPr>
                                    <m:t>𝑖𝑗</m:t>
                                  </m:r>
                                </m:sub>
                              </m:sSub>
                              <m:r>
                                <a:rPr lang="en-US" sz="2200" i="1">
                                  <a:latin typeface="Cambria Math" panose="02040503050406030204" pitchFamily="18" charset="0"/>
                                </a:rPr>
                                <m:t>]</m:t>
                              </m:r>
                            </m:den>
                          </m:f>
                        </m:e>
                      </m:nary>
                    </m:oMath>
                  </m:oMathPara>
                </a14:m>
                <a:endParaRPr lang="en-US" sz="2200" dirty="0"/>
              </a:p>
            </p:txBody>
          </p:sp>
        </mc:Choice>
        <mc:Fallback xmlns="">
          <p:sp>
            <p:nvSpPr>
              <p:cNvPr id="5" name="Content Placeholder 2">
                <a:extLst>
                  <a:ext uri="{FF2B5EF4-FFF2-40B4-BE49-F238E27FC236}">
                    <a16:creationId xmlns:a16="http://schemas.microsoft.com/office/drawing/2014/main" id="{60CE6248-14C4-9C4E-9AE1-B4DFEC79AA55}"/>
                  </a:ext>
                </a:extLst>
              </p:cNvPr>
              <p:cNvSpPr>
                <a:spLocks noGrp="1" noRot="1" noChangeAspect="1" noMove="1" noResize="1" noEditPoints="1" noAdjustHandles="1" noChangeArrowheads="1" noChangeShapeType="1" noTextEdit="1"/>
              </p:cNvSpPr>
              <p:nvPr>
                <p:ph idx="1"/>
              </p:nvPr>
            </p:nvSpPr>
            <p:spPr>
              <a:xfrm>
                <a:off x="572554" y="1139001"/>
                <a:ext cx="5300673" cy="5141973"/>
              </a:xfrm>
              <a:blipFill>
                <a:blip r:embed="rId3"/>
                <a:stretch>
                  <a:fillRect l="-1435" t="-493" r="-2871" b="-29557"/>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
        <p:nvSpPr>
          <p:cNvPr id="6" name="Content Placeholder 2">
            <a:extLst>
              <a:ext uri="{FF2B5EF4-FFF2-40B4-BE49-F238E27FC236}">
                <a16:creationId xmlns:a16="http://schemas.microsoft.com/office/drawing/2014/main" id="{2A4192C1-D50A-DD41-8AD7-40FE56B2BFBC}"/>
              </a:ext>
            </a:extLst>
          </p:cNvPr>
          <p:cNvSpPr txBox="1">
            <a:spLocks/>
          </p:cNvSpPr>
          <p:nvPr/>
        </p:nvSpPr>
        <p:spPr>
          <a:xfrm>
            <a:off x="6320290" y="966789"/>
            <a:ext cx="5540522" cy="5486399"/>
          </a:xfrm>
          <a:prstGeom prst="rect">
            <a:avLst/>
          </a:prstGeom>
          <a:solidFill>
            <a:schemeClr val="accent2">
              <a:alpha val="2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91440" rIns="182880" bIns="9144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000" u="sng" dirty="0"/>
              <a:t>Steps to do a hypothesis test</a:t>
            </a:r>
          </a:p>
          <a:p>
            <a:pPr marL="342900" indent="-342900">
              <a:lnSpc>
                <a:spcPct val="110000"/>
              </a:lnSpc>
              <a:buFont typeface="+mj-lt"/>
              <a:buAutoNum type="arabicPeriod"/>
            </a:pPr>
            <a:r>
              <a:rPr lang="en-US" sz="2000" dirty="0"/>
              <a:t>Set the hypotheses, a significance level, and determine the test statistic</a:t>
            </a:r>
          </a:p>
          <a:p>
            <a:pPr marL="342900" indent="-342900">
              <a:lnSpc>
                <a:spcPct val="110000"/>
              </a:lnSpc>
              <a:buFont typeface="+mj-lt"/>
              <a:buAutoNum type="arabicPeriod"/>
            </a:pPr>
            <a:r>
              <a:rPr lang="en-US" sz="2000" dirty="0"/>
              <a:t>Use the data and the null hypothesis to compute the test statistic</a:t>
            </a:r>
          </a:p>
          <a:p>
            <a:pPr marL="342900" indent="-342900">
              <a:lnSpc>
                <a:spcPct val="110000"/>
              </a:lnSpc>
              <a:buFont typeface="+mj-lt"/>
              <a:buAutoNum type="arabicPeriod"/>
            </a:pPr>
            <a:r>
              <a:rPr lang="en-US" sz="2000" dirty="0"/>
              <a:t>Compute the probability of seeing a value more extreme than the test statistic under the sampling distribution (the P-value):</a:t>
            </a:r>
          </a:p>
          <a:p>
            <a:pPr lvl="1">
              <a:lnSpc>
                <a:spcPct val="110000"/>
              </a:lnSpc>
            </a:pPr>
            <a:r>
              <a:rPr lang="en-US" sz="1800" dirty="0"/>
              <a:t>If your alternative is </a:t>
            </a:r>
            <a:r>
              <a:rPr lang="en-US" sz="1800" i="1" u="sng" dirty="0"/>
              <a:t>one-sided</a:t>
            </a:r>
            <a:r>
              <a:rPr lang="en-US" sz="1800" i="1" dirty="0"/>
              <a:t>:</a:t>
            </a:r>
            <a:r>
              <a:rPr lang="en-US" sz="1800" dirty="0"/>
              <a:t> take the absolute value of the test statistic and compute the greater than probability</a:t>
            </a:r>
          </a:p>
          <a:p>
            <a:pPr lvl="1">
              <a:lnSpc>
                <a:spcPct val="110000"/>
              </a:lnSpc>
            </a:pPr>
            <a:r>
              <a:rPr lang="en-US" sz="1800" dirty="0"/>
              <a:t>If your alternative is </a:t>
            </a:r>
            <a:r>
              <a:rPr lang="en-US" sz="1800" i="1" u="sng" dirty="0"/>
              <a:t>two-sided</a:t>
            </a:r>
            <a:r>
              <a:rPr lang="en-US" sz="1800" dirty="0"/>
              <a:t>: multiply the one-sided number by 2.</a:t>
            </a:r>
          </a:p>
          <a:p>
            <a:pPr marL="342900" indent="-342900">
              <a:lnSpc>
                <a:spcPct val="110000"/>
              </a:lnSpc>
              <a:buFont typeface="+mj-lt"/>
              <a:buAutoNum type="arabicPeriod"/>
            </a:pPr>
            <a:r>
              <a:rPr lang="en-US" sz="2000" dirty="0"/>
              <a:t>If P-value &lt; cutoff, reject H</a:t>
            </a:r>
            <a:r>
              <a:rPr lang="en-US" sz="2000" baseline="-25000" dirty="0"/>
              <a:t>0 </a:t>
            </a:r>
            <a:r>
              <a:rPr lang="en-US" sz="2000" dirty="0"/>
              <a:t>in favor of H</a:t>
            </a:r>
            <a:r>
              <a:rPr lang="en-US" sz="2000" baseline="-25000" dirty="0"/>
              <a:t>1</a:t>
            </a:r>
            <a:endParaRPr lang="en-US" sz="2000" dirty="0"/>
          </a:p>
        </p:txBody>
      </p:sp>
    </p:spTree>
    <p:extLst>
      <p:ext uri="{BB962C8B-B14F-4D97-AF65-F5344CB8AC3E}">
        <p14:creationId xmlns:p14="http://schemas.microsoft.com/office/powerpoint/2010/main" val="126441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Content Placeholder 2">
                <a:extLst>
                  <a:ext uri="{FF2B5EF4-FFF2-40B4-BE49-F238E27FC236}">
                    <a16:creationId xmlns:a16="http://schemas.microsoft.com/office/drawing/2014/main" id="{60CE6248-14C4-9C4E-9AE1-B4DFEC79AA55}"/>
                  </a:ext>
                </a:extLst>
              </p:cNvPr>
              <p:cNvSpPr>
                <a:spLocks noGrp="1"/>
              </p:cNvSpPr>
              <p:nvPr>
                <p:ph idx="1"/>
              </p:nvPr>
            </p:nvSpPr>
            <p:spPr>
              <a:xfrm>
                <a:off x="572554" y="1139001"/>
                <a:ext cx="5300673" cy="5141973"/>
              </a:xfrm>
            </p:spPr>
            <p:txBody>
              <a:bodyPr>
                <a:normAutofit fontScale="92500" lnSpcReduction="10000"/>
              </a:bodyPr>
              <a:lstStyle/>
              <a:p>
                <a:pPr marL="0" indent="0">
                  <a:lnSpc>
                    <a:spcPct val="110000"/>
                  </a:lnSpc>
                  <a:buNone/>
                </a:pPr>
                <a:r>
                  <a:rPr lang="en-US" sz="2400" i="1" dirty="0"/>
                  <a:t>The Obama campaign wants to measure whether the graphic on the landing page has an effect on which link people follow after arriving on the site. Test whether the graphic shown is independent of which link visitors click next.</a:t>
                </a:r>
                <a:br>
                  <a:rPr lang="en-US" sz="2400" i="1" dirty="0"/>
                </a:br>
                <a:endParaRPr lang="en-US" sz="2400" dirty="0"/>
              </a:p>
              <a:p>
                <a:pPr marL="15875" indent="0" algn="ctr">
                  <a:lnSpc>
                    <a:spcPct val="110000"/>
                  </a:lnSpc>
                  <a:buNone/>
                </a:pPr>
                <a14:m>
                  <m:oMathPara xmlns:m="http://schemas.openxmlformats.org/officeDocument/2006/math">
                    <m:oMathParaPr>
                      <m:jc m:val="centerGroup"/>
                    </m:oMathParaPr>
                    <m:oMath xmlns:m="http://schemas.openxmlformats.org/officeDocument/2006/math">
                      <m:sSub>
                        <m:sSubPr>
                          <m:ctrlPr>
                            <a:rPr lang="en-US" sz="2400" i="1" smtClean="0">
                              <a:solidFill>
                                <a:schemeClr val="tx1"/>
                              </a:solidFill>
                              <a:latin typeface="Cambria Math" panose="02040503050406030204" pitchFamily="18" charset="0"/>
                            </a:rPr>
                          </m:ctrlPr>
                        </m:sSubPr>
                        <m:e>
                          <m:r>
                            <a:rPr lang="en-US" sz="2400" i="1">
                              <a:solidFill>
                                <a:schemeClr val="tx1"/>
                              </a:solidFill>
                              <a:latin typeface="Cambria Math" panose="02040503050406030204" pitchFamily="18" charset="0"/>
                            </a:rPr>
                            <m:t>𝐻</m:t>
                          </m:r>
                        </m:e>
                        <m:sub>
                          <m:r>
                            <a:rPr lang="en-US" sz="2400" i="1">
                              <a:solidFill>
                                <a:schemeClr val="tx1"/>
                              </a:solidFill>
                              <a:latin typeface="Cambria Math" panose="02040503050406030204" pitchFamily="18" charset="0"/>
                            </a:rPr>
                            <m:t>0</m:t>
                          </m:r>
                        </m:sub>
                      </m:sSub>
                      <m:r>
                        <a:rPr lang="en-US" sz="2400" b="0" i="1" smtClean="0">
                          <a:solidFill>
                            <a:schemeClr val="tx1"/>
                          </a:solidFill>
                          <a:latin typeface="Cambria Math" panose="02040503050406030204" pitchFamily="18" charset="0"/>
                        </a:rPr>
                        <m:t>:</m:t>
                      </m:r>
                      <m:r>
                        <m:rPr>
                          <m:sty m:val="p"/>
                        </m:rPr>
                        <a:rPr lang="en-US" sz="2400" b="0" i="0" smtClean="0">
                          <a:solidFill>
                            <a:schemeClr val="tx1"/>
                          </a:solidFill>
                          <a:latin typeface="Cambria Math" panose="02040503050406030204" pitchFamily="18" charset="0"/>
                        </a:rPr>
                        <m:t>Link</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is</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independent</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of</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Graphic</m:t>
                      </m:r>
                      <m:r>
                        <a:rPr lang="en-US" sz="2400" b="0" i="0" smtClean="0">
                          <a:solidFill>
                            <a:schemeClr val="tx1"/>
                          </a:solidFill>
                          <a:latin typeface="Cambria Math" panose="02040503050406030204" pitchFamily="18" charset="0"/>
                        </a:rPr>
                        <m:t>.</m:t>
                      </m:r>
                    </m:oMath>
                    <m:oMath xmlns:m="http://schemas.openxmlformats.org/officeDocument/2006/math">
                      <m:sSub>
                        <m:sSubPr>
                          <m:ctrlPr>
                            <a:rPr lang="en-US" sz="2400" b="0" i="1" smtClean="0">
                              <a:solidFill>
                                <a:schemeClr val="tx1"/>
                              </a:solidFill>
                              <a:latin typeface="Cambria Math" panose="02040503050406030204" pitchFamily="18" charset="0"/>
                            </a:rPr>
                          </m:ctrlPr>
                        </m:sSubPr>
                        <m:e>
                          <m:r>
                            <a:rPr lang="en-US" sz="2400" b="0" i="1" smtClean="0">
                              <a:solidFill>
                                <a:schemeClr val="tx1"/>
                              </a:solidFill>
                              <a:latin typeface="Cambria Math" panose="02040503050406030204" pitchFamily="18" charset="0"/>
                            </a:rPr>
                            <m:t>𝐻</m:t>
                          </m:r>
                        </m:e>
                        <m:sub>
                          <m:r>
                            <a:rPr lang="en-US" sz="2400" b="0" i="1" smtClean="0">
                              <a:solidFill>
                                <a:schemeClr val="tx1"/>
                              </a:solidFill>
                              <a:latin typeface="Cambria Math" panose="02040503050406030204" pitchFamily="18" charset="0"/>
                            </a:rPr>
                            <m:t>1</m:t>
                          </m:r>
                        </m:sub>
                      </m:sSub>
                      <m:r>
                        <a:rPr lang="en-US" sz="2400" b="0" i="1" smtClean="0">
                          <a:solidFill>
                            <a:schemeClr val="tx1"/>
                          </a:solidFill>
                          <a:latin typeface="Cambria Math" panose="02040503050406030204" pitchFamily="18" charset="0"/>
                        </a:rPr>
                        <m:t>:</m:t>
                      </m:r>
                      <m:r>
                        <m:rPr>
                          <m:sty m:val="p"/>
                        </m:rPr>
                        <a:rPr lang="en-US" sz="2400" b="0" i="0" smtClean="0">
                          <a:solidFill>
                            <a:schemeClr val="tx1"/>
                          </a:solidFill>
                          <a:latin typeface="Cambria Math" panose="02040503050406030204" pitchFamily="18" charset="0"/>
                        </a:rPr>
                        <m:t>Link</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is</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not</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independent</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of</m:t>
                      </m:r>
                      <m:r>
                        <a:rPr lang="en-US" sz="2400" b="0" i="0" smtClean="0">
                          <a:solidFill>
                            <a:schemeClr val="tx1"/>
                          </a:solidFill>
                          <a:latin typeface="Cambria Math" panose="02040503050406030204" pitchFamily="18" charset="0"/>
                        </a:rPr>
                        <m:t> </m:t>
                      </m:r>
                      <m:r>
                        <m:rPr>
                          <m:sty m:val="p"/>
                        </m:rPr>
                        <a:rPr lang="en-US" sz="2400" b="0" i="0" smtClean="0">
                          <a:solidFill>
                            <a:schemeClr val="tx1"/>
                          </a:solidFill>
                          <a:latin typeface="Cambria Math" panose="02040503050406030204" pitchFamily="18" charset="0"/>
                        </a:rPr>
                        <m:t>Graphic</m:t>
                      </m:r>
                      <m:r>
                        <a:rPr lang="en-US" sz="2400" b="0" i="0" smtClean="0">
                          <a:solidFill>
                            <a:schemeClr val="tx1"/>
                          </a:solidFill>
                          <a:latin typeface="Cambria Math" panose="02040503050406030204" pitchFamily="18" charset="0"/>
                        </a:rPr>
                        <m:t>.</m:t>
                      </m:r>
                    </m:oMath>
                  </m:oMathPara>
                </a14:m>
                <a:endParaRPr lang="en-US" sz="700" b="0" dirty="0"/>
              </a:p>
              <a:p>
                <a:pPr marL="15875" indent="0" algn="ctr">
                  <a:lnSpc>
                    <a:spcPct val="110000"/>
                  </a:lnSpc>
                  <a:buNone/>
                </a:pPr>
                <a:endParaRPr lang="en-US" sz="700" b="0" dirty="0"/>
              </a:p>
              <a:p>
                <a:pPr marL="15875" indent="0" algn="ctr">
                  <a:lnSpc>
                    <a:spcPct val="110000"/>
                  </a:lnSpc>
                  <a:buNone/>
                </a:pPr>
                <a:r>
                  <a:rPr lang="en-US" sz="2400" dirty="0"/>
                  <a:t>Significance level: </a:t>
                </a:r>
                <a14:m>
                  <m:oMath xmlns:m="http://schemas.openxmlformats.org/officeDocument/2006/math">
                    <m:r>
                      <a:rPr lang="en-US" sz="2400" i="1">
                        <a:latin typeface="Cambria Math" panose="02040503050406030204" pitchFamily="18" charset="0"/>
                      </a:rPr>
                      <m:t>𝛼</m:t>
                    </m:r>
                    <m:r>
                      <a:rPr lang="en-US" sz="2400" i="1">
                        <a:latin typeface="Cambria Math" panose="02040503050406030204" pitchFamily="18" charset="0"/>
                      </a:rPr>
                      <m:t>=0.05</m:t>
                    </m:r>
                  </m:oMath>
                </a14:m>
                <a:endParaRPr lang="en-US" sz="700" b="0" dirty="0"/>
              </a:p>
              <a:p>
                <a:pPr marL="15875" indent="0" algn="ctr">
                  <a:lnSpc>
                    <a:spcPct val="110000"/>
                  </a:lnSpc>
                  <a:buNone/>
                </a:pPr>
                <a:br>
                  <a:rPr lang="en-US" sz="700" b="0" dirty="0"/>
                </a:br>
                <a14:m>
                  <m:oMathPara xmlns:m="http://schemas.openxmlformats.org/officeDocument/2006/math">
                    <m:oMathParaPr>
                      <m:jc m:val="centerGroup"/>
                    </m:oMathParaPr>
                    <m:oMath xmlns:m="http://schemas.openxmlformats.org/officeDocument/2006/math">
                      <m:sSup>
                        <m:sSupPr>
                          <m:ctrlPr>
                            <a:rPr lang="en-US" sz="2400" i="1">
                              <a:latin typeface="Cambria Math" panose="02040503050406030204" pitchFamily="18" charset="0"/>
                            </a:rPr>
                          </m:ctrlPr>
                        </m:sSupPr>
                        <m:e>
                          <m:r>
                            <a:rPr lang="en-US" sz="2400" i="1">
                              <a:latin typeface="Cambria Math" panose="02040503050406030204" pitchFamily="18" charset="0"/>
                            </a:rPr>
                            <m:t>𝜒</m:t>
                          </m:r>
                        </m:e>
                        <m:sup>
                          <m:r>
                            <a:rPr lang="en-US" sz="2400" i="1">
                              <a:latin typeface="Cambria Math" panose="02040503050406030204" pitchFamily="18" charset="0"/>
                            </a:rPr>
                            <m:t>2</m:t>
                          </m:r>
                        </m:sup>
                      </m:sSup>
                      <m:r>
                        <a:rPr lang="en-US" sz="2400" i="1">
                          <a:latin typeface="Cambria Math" panose="02040503050406030204" pitchFamily="18" charset="0"/>
                        </a:rPr>
                        <m:t>=</m:t>
                      </m:r>
                      <m:nary>
                        <m:naryPr>
                          <m:chr m:val="∑"/>
                          <m:supHide m:val="on"/>
                          <m:ctrlPr>
                            <a:rPr lang="en-US" sz="2400" i="1">
                              <a:latin typeface="Cambria Math" panose="02040503050406030204" pitchFamily="18" charset="0"/>
                            </a:rPr>
                          </m:ctrlPr>
                        </m:naryPr>
                        <m:sub>
                          <m:r>
                            <m:rPr>
                              <m:brk m:alnAt="7"/>
                            </m:rPr>
                            <a:rPr lang="en-US" sz="2400" i="1">
                              <a:latin typeface="Cambria Math" panose="02040503050406030204" pitchFamily="18" charset="0"/>
                            </a:rPr>
                            <m:t>𝑖</m:t>
                          </m:r>
                          <m:r>
                            <a:rPr lang="en-US" sz="2400" i="1">
                              <a:latin typeface="Cambria Math" panose="02040503050406030204" pitchFamily="18" charset="0"/>
                            </a:rPr>
                            <m:t>=</m:t>
                          </m:r>
                          <m:r>
                            <m:rPr>
                              <m:sty m:val="p"/>
                              <m:brk m:alnAt="7"/>
                            </m:rPr>
                            <a:rPr lang="en-US" sz="2400">
                              <a:latin typeface="Cambria Math" panose="02040503050406030204" pitchFamily="18" charset="0"/>
                            </a:rPr>
                            <m:t>R</m:t>
                          </m:r>
                          <m:r>
                            <m:rPr>
                              <m:sty m:val="p"/>
                            </m:rPr>
                            <a:rPr lang="en-US" sz="2400">
                              <a:latin typeface="Cambria Math" panose="02040503050406030204" pitchFamily="18" charset="0"/>
                            </a:rPr>
                            <m:t>ows</m:t>
                          </m:r>
                        </m:sub>
                        <m:sup/>
                        <m:e>
                          <m:r>
                            <a:rPr lang="en-US" sz="2400" b="0" i="1" smtClean="0">
                              <a:latin typeface="Cambria Math" panose="02040503050406030204" pitchFamily="18" charset="0"/>
                            </a:rPr>
                            <m:t>  </m:t>
                          </m:r>
                          <m:nary>
                            <m:naryPr>
                              <m:chr m:val="∑"/>
                              <m:supHide m:val="on"/>
                              <m:ctrlPr>
                                <a:rPr lang="en-US" sz="2400" i="1">
                                  <a:latin typeface="Cambria Math" panose="02040503050406030204" pitchFamily="18" charset="0"/>
                                </a:rPr>
                              </m:ctrlPr>
                            </m:naryPr>
                            <m:sub>
                              <m:r>
                                <a:rPr lang="en-US" sz="2400" i="1">
                                  <a:latin typeface="Cambria Math" panose="02040503050406030204" pitchFamily="18" charset="0"/>
                                </a:rPr>
                                <m:t>𝑗</m:t>
                              </m:r>
                              <m:r>
                                <a:rPr lang="en-US" sz="2400" i="1">
                                  <a:latin typeface="Cambria Math" panose="02040503050406030204" pitchFamily="18" charset="0"/>
                                </a:rPr>
                                <m:t>=</m:t>
                              </m:r>
                              <m:r>
                                <m:rPr>
                                  <m:sty m:val="p"/>
                                </m:rPr>
                                <a:rPr lang="en-US" sz="2400">
                                  <a:latin typeface="Cambria Math" panose="02040503050406030204" pitchFamily="18" charset="0"/>
                                </a:rPr>
                                <m:t>Cols</m:t>
                              </m:r>
                            </m:sub>
                            <m:sup/>
                            <m:e>
                              <m:f>
                                <m:fPr>
                                  <m:ctrlPr>
                                    <a:rPr lang="en-US" sz="2400" i="1">
                                      <a:latin typeface="Cambria Math" panose="02040503050406030204" pitchFamily="18" charset="0"/>
                                    </a:rPr>
                                  </m:ctrlPr>
                                </m:fPr>
                                <m:num>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𝑖𝑗</m:t>
                                              </m:r>
                                            </m:sub>
                                          </m:sSub>
                                          <m:r>
                                            <a:rPr lang="en-US" sz="2400" i="1">
                                              <a:latin typeface="Cambria Math" panose="02040503050406030204" pitchFamily="18" charset="0"/>
                                            </a:rPr>
                                            <m:t>−</m:t>
                                          </m:r>
                                          <m:r>
                                            <a:rPr lang="en-US" sz="2400" i="1">
                                              <a:latin typeface="Cambria Math" panose="02040503050406030204" pitchFamily="18" charset="0"/>
                                            </a:rPr>
                                            <m:t>𝐸</m:t>
                                          </m:r>
                                          <m:d>
                                            <m:dPr>
                                              <m:begChr m:val="["/>
                                              <m:endChr m:val="]"/>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panose="02040503050406030204" pitchFamily="18" charset="0"/>
                                                    </a:rPr>
                                                    <m:t>𝑛</m:t>
                                                  </m:r>
                                                </m:e>
                                                <m:sub>
                                                  <m:r>
                                                    <a:rPr lang="en-US" sz="2400" i="1">
                                                      <a:latin typeface="Cambria Math" panose="02040503050406030204" pitchFamily="18" charset="0"/>
                                                    </a:rPr>
                                                    <m:t>𝑖𝑗</m:t>
                                                  </m:r>
                                                </m:sub>
                                              </m:sSub>
                                            </m:e>
                                          </m:d>
                                        </m:e>
                                      </m:d>
                                    </m:e>
                                    <m:sup>
                                      <m:r>
                                        <a:rPr lang="en-US" sz="2400" i="1">
                                          <a:latin typeface="Cambria Math" panose="02040503050406030204" pitchFamily="18" charset="0"/>
                                        </a:rPr>
                                        <m:t>2</m:t>
                                      </m:r>
                                    </m:sup>
                                  </m:sSup>
                                </m:num>
                                <m:den>
                                  <m:sSub>
                                    <m:sSubPr>
                                      <m:ctrlPr>
                                        <a:rPr lang="en-US" sz="2400" i="1">
                                          <a:latin typeface="Cambria Math" panose="02040503050406030204" pitchFamily="18" charset="0"/>
                                        </a:rPr>
                                      </m:ctrlPr>
                                    </m:sSubPr>
                                    <m:e>
                                      <m:r>
                                        <a:rPr lang="en-US" sz="2400" i="1">
                                          <a:latin typeface="Cambria Math" panose="02040503050406030204" pitchFamily="18" charset="0"/>
                                        </a:rPr>
                                        <m:t>𝐸</m:t>
                                      </m:r>
                                      <m:r>
                                        <a:rPr lang="en-US" sz="2400" i="1">
                                          <a:latin typeface="Cambria Math" panose="02040503050406030204" pitchFamily="18" charset="0"/>
                                        </a:rPr>
                                        <m:t>[</m:t>
                                      </m:r>
                                      <m:r>
                                        <a:rPr lang="en-US" sz="2400" i="1">
                                          <a:latin typeface="Cambria Math" panose="02040503050406030204" pitchFamily="18" charset="0"/>
                                        </a:rPr>
                                        <m:t>𝑛</m:t>
                                      </m:r>
                                    </m:e>
                                    <m:sub>
                                      <m:r>
                                        <a:rPr lang="en-US" sz="2400" i="1">
                                          <a:latin typeface="Cambria Math" panose="02040503050406030204" pitchFamily="18" charset="0"/>
                                        </a:rPr>
                                        <m:t>𝑖𝑗</m:t>
                                      </m:r>
                                    </m:sub>
                                  </m:sSub>
                                  <m:r>
                                    <a:rPr lang="en-US" sz="2400" i="1">
                                      <a:latin typeface="Cambria Math" panose="02040503050406030204" pitchFamily="18" charset="0"/>
                                    </a:rPr>
                                    <m:t>]</m:t>
                                  </m:r>
                                </m:den>
                              </m:f>
                            </m:e>
                          </m:nary>
                        </m:e>
                      </m:nary>
                    </m:oMath>
                  </m:oMathPara>
                </a14:m>
                <a:endParaRPr lang="en-US" sz="1900" dirty="0"/>
              </a:p>
            </p:txBody>
          </p:sp>
        </mc:Choice>
        <mc:Fallback xmlns="">
          <p:sp>
            <p:nvSpPr>
              <p:cNvPr id="5" name="Content Placeholder 2">
                <a:extLst>
                  <a:ext uri="{FF2B5EF4-FFF2-40B4-BE49-F238E27FC236}">
                    <a16:creationId xmlns:a16="http://schemas.microsoft.com/office/drawing/2014/main" id="{60CE6248-14C4-9C4E-9AE1-B4DFEC79AA55}"/>
                  </a:ext>
                </a:extLst>
              </p:cNvPr>
              <p:cNvSpPr>
                <a:spLocks noGrp="1" noRot="1" noChangeAspect="1" noMove="1" noResize="1" noEditPoints="1" noAdjustHandles="1" noChangeArrowheads="1" noChangeShapeType="1" noTextEdit="1"/>
              </p:cNvSpPr>
              <p:nvPr>
                <p:ph idx="1"/>
              </p:nvPr>
            </p:nvSpPr>
            <p:spPr>
              <a:xfrm>
                <a:off x="572554" y="1139001"/>
                <a:ext cx="5300673" cy="5141973"/>
              </a:xfrm>
              <a:blipFill>
                <a:blip r:embed="rId3"/>
                <a:stretch>
                  <a:fillRect l="-1435" t="-739" r="-1675" b="-29310"/>
                </a:stretch>
              </a:blipFill>
            </p:spPr>
            <p:txBody>
              <a:bodyPr/>
              <a:lstStyle/>
              <a:p>
                <a:r>
                  <a:rPr lang="en-US">
                    <a:noFill/>
                  </a:rPr>
                  <a:t> </a:t>
                </a:r>
              </a:p>
            </p:txBody>
          </p:sp>
        </mc:Fallback>
      </mc:AlternateContent>
      <p:sp>
        <p:nvSpPr>
          <p:cNvPr id="4" name="Title 3">
            <a:extLst>
              <a:ext uri="{FF2B5EF4-FFF2-40B4-BE49-F238E27FC236}">
                <a16:creationId xmlns:a16="http://schemas.microsoft.com/office/drawing/2014/main" id="{36D60C5D-6E6A-5549-A847-B4CA10A3310E}"/>
              </a:ext>
            </a:extLst>
          </p:cNvPr>
          <p:cNvSpPr>
            <a:spLocks noGrp="1"/>
          </p:cNvSpPr>
          <p:nvPr>
            <p:ph type="title"/>
          </p:nvPr>
        </p:nvSpPr>
        <p:spPr>
          <a:xfrm>
            <a:off x="0" y="0"/>
            <a:ext cx="12192000" cy="966789"/>
          </a:xfrm>
        </p:spPr>
        <p:txBody>
          <a:bodyPr/>
          <a:lstStyle/>
          <a:p>
            <a:r>
              <a:rPr lang="en-US" dirty="0"/>
              <a:t>An Experiment on Obama’s Website</a:t>
            </a:r>
          </a:p>
        </p:txBody>
      </p:sp>
      <p:sp>
        <p:nvSpPr>
          <p:cNvPr id="6" name="Content Placeholder 2">
            <a:extLst>
              <a:ext uri="{FF2B5EF4-FFF2-40B4-BE49-F238E27FC236}">
                <a16:creationId xmlns:a16="http://schemas.microsoft.com/office/drawing/2014/main" id="{8000F81C-380F-CE42-BE6C-75B68696BB39}"/>
              </a:ext>
            </a:extLst>
          </p:cNvPr>
          <p:cNvSpPr txBox="1">
            <a:spLocks/>
          </p:cNvSpPr>
          <p:nvPr/>
        </p:nvSpPr>
        <p:spPr>
          <a:xfrm>
            <a:off x="6320290" y="966789"/>
            <a:ext cx="5540522" cy="5486399"/>
          </a:xfrm>
          <a:prstGeom prst="rect">
            <a:avLst/>
          </a:prstGeom>
          <a:solidFill>
            <a:schemeClr val="accent2">
              <a:alpha val="20000"/>
            </a:schemeClr>
          </a:solidFill>
          <a:ln>
            <a:solidFill>
              <a:schemeClr val="tx1"/>
            </a:solidFill>
          </a:ln>
        </p:spPr>
        <p:style>
          <a:lnRef idx="0">
            <a:scrgbClr r="0" g="0" b="0"/>
          </a:lnRef>
          <a:fillRef idx="0">
            <a:scrgbClr r="0" g="0" b="0"/>
          </a:fillRef>
          <a:effectRef idx="0">
            <a:scrgbClr r="0" g="0" b="0"/>
          </a:effectRef>
          <a:fontRef idx="minor">
            <a:schemeClr val="lt1"/>
          </a:fontRef>
        </p:style>
        <p:txBody>
          <a:bodyPr vert="horz" lIns="182880" tIns="91440" rIns="182880" bIns="9144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Helvetica Neue" panose="02000503000000020004"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Helvetica Neue" panose="02000503000000020004"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Helvetica Neue" panose="02000503000000020004"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0000"/>
              </a:lnSpc>
              <a:buFont typeface="Arial" panose="020B0604020202020204" pitchFamily="34" charset="0"/>
              <a:buNone/>
            </a:pPr>
            <a:r>
              <a:rPr lang="en-US" sz="2000" u="sng" dirty="0"/>
              <a:t>Steps to do a hypothesis test</a:t>
            </a:r>
          </a:p>
          <a:p>
            <a:pPr marL="342900" indent="-342900">
              <a:lnSpc>
                <a:spcPct val="110000"/>
              </a:lnSpc>
              <a:buFont typeface="+mj-lt"/>
              <a:buAutoNum type="arabicPeriod"/>
            </a:pPr>
            <a:r>
              <a:rPr lang="en-US" sz="2000" dirty="0"/>
              <a:t>Set the hypotheses, a significance level, and determine the test statistic</a:t>
            </a:r>
          </a:p>
          <a:p>
            <a:pPr marL="342900" indent="-342900">
              <a:lnSpc>
                <a:spcPct val="110000"/>
              </a:lnSpc>
              <a:buFont typeface="+mj-lt"/>
              <a:buAutoNum type="arabicPeriod"/>
            </a:pPr>
            <a:r>
              <a:rPr lang="en-US" sz="2000" dirty="0"/>
              <a:t>Use the data and the null hypothesis to compute the test statistic</a:t>
            </a:r>
          </a:p>
          <a:p>
            <a:pPr marL="342900" indent="-342900">
              <a:lnSpc>
                <a:spcPct val="110000"/>
              </a:lnSpc>
              <a:buFont typeface="+mj-lt"/>
              <a:buAutoNum type="arabicPeriod"/>
            </a:pPr>
            <a:r>
              <a:rPr lang="en-US" sz="2000" dirty="0"/>
              <a:t>Compute the probability of seeing a value more extreme than the test statistic under the sampling distribution (the P-value):</a:t>
            </a:r>
          </a:p>
          <a:p>
            <a:pPr lvl="1">
              <a:lnSpc>
                <a:spcPct val="110000"/>
              </a:lnSpc>
            </a:pPr>
            <a:r>
              <a:rPr lang="en-US" sz="1800" dirty="0"/>
              <a:t>If your alternative is </a:t>
            </a:r>
            <a:r>
              <a:rPr lang="en-US" sz="1800" i="1" u="sng" dirty="0"/>
              <a:t>one-sided</a:t>
            </a:r>
            <a:r>
              <a:rPr lang="en-US" sz="1800" i="1" dirty="0"/>
              <a:t>:</a:t>
            </a:r>
            <a:r>
              <a:rPr lang="en-US" sz="1800" dirty="0"/>
              <a:t> take the absolute value of the test statistic and compute the greater than probability</a:t>
            </a:r>
          </a:p>
          <a:p>
            <a:pPr lvl="1">
              <a:lnSpc>
                <a:spcPct val="110000"/>
              </a:lnSpc>
            </a:pPr>
            <a:r>
              <a:rPr lang="en-US" sz="1800" dirty="0"/>
              <a:t>If your alternative is </a:t>
            </a:r>
            <a:r>
              <a:rPr lang="en-US" sz="1800" i="1" u="sng" dirty="0"/>
              <a:t>two-sided</a:t>
            </a:r>
            <a:r>
              <a:rPr lang="en-US" sz="1800" dirty="0"/>
              <a:t>: multiply the one-sided number by 2.</a:t>
            </a:r>
          </a:p>
          <a:p>
            <a:pPr marL="342900" indent="-342900">
              <a:lnSpc>
                <a:spcPct val="110000"/>
              </a:lnSpc>
              <a:buFont typeface="+mj-lt"/>
              <a:buAutoNum type="arabicPeriod"/>
            </a:pPr>
            <a:r>
              <a:rPr lang="en-US" sz="2000" dirty="0"/>
              <a:t>If P-value &lt; cutoff, reject H</a:t>
            </a:r>
            <a:r>
              <a:rPr lang="en-US" sz="2000" baseline="-25000" dirty="0"/>
              <a:t>0 </a:t>
            </a:r>
            <a:r>
              <a:rPr lang="en-US" sz="2000" dirty="0"/>
              <a:t>in favor of H</a:t>
            </a:r>
            <a:r>
              <a:rPr lang="en-US" sz="2000" baseline="-25000" dirty="0"/>
              <a:t>1</a:t>
            </a:r>
            <a:endParaRPr lang="en-US" sz="2000" dirty="0"/>
          </a:p>
        </p:txBody>
      </p:sp>
    </p:spTree>
    <p:extLst>
      <p:ext uri="{BB962C8B-B14F-4D97-AF65-F5344CB8AC3E}">
        <p14:creationId xmlns:p14="http://schemas.microsoft.com/office/powerpoint/2010/main" val="498054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BDB1F-DC60-CE4C-9BC4-908AAF336DA3}"/>
              </a:ext>
            </a:extLst>
          </p:cNvPr>
          <p:cNvSpPr>
            <a:spLocks noGrp="1"/>
          </p:cNvSpPr>
          <p:nvPr>
            <p:ph type="title"/>
          </p:nvPr>
        </p:nvSpPr>
        <p:spPr/>
        <p:txBody>
          <a:bodyPr/>
          <a:lstStyle/>
          <a:p>
            <a:r>
              <a:rPr lang="en-US" dirty="0"/>
              <a:t>Recap: Taxonomy of Tests</a:t>
            </a:r>
          </a:p>
        </p:txBody>
      </p:sp>
      <p:graphicFrame>
        <p:nvGraphicFramePr>
          <p:cNvPr id="4" name="Content Placeholder 3">
            <a:extLst>
              <a:ext uri="{FF2B5EF4-FFF2-40B4-BE49-F238E27FC236}">
                <a16:creationId xmlns:a16="http://schemas.microsoft.com/office/drawing/2014/main" id="{8772640F-21EB-914C-BD2F-1924A2DB3557}"/>
              </a:ext>
            </a:extLst>
          </p:cNvPr>
          <p:cNvGraphicFramePr>
            <a:graphicFrameLocks noGrp="1"/>
          </p:cNvGraphicFramePr>
          <p:nvPr>
            <p:ph idx="1"/>
            <p:extLst>
              <p:ext uri="{D42A27DB-BD31-4B8C-83A1-F6EECF244321}">
                <p14:modId xmlns:p14="http://schemas.microsoft.com/office/powerpoint/2010/main" val="570049461"/>
              </p:ext>
            </p:extLst>
          </p:nvPr>
        </p:nvGraphicFramePr>
        <p:xfrm>
          <a:off x="815916" y="1331825"/>
          <a:ext cx="10974240" cy="5212080"/>
        </p:xfrm>
        <a:graphic>
          <a:graphicData uri="http://schemas.openxmlformats.org/drawingml/2006/table">
            <a:tbl>
              <a:tblPr firstRow="1" bandRow="1">
                <a:tableStyleId>{5C22544A-7EE6-4342-B048-85BDC9FD1C3A}</a:tableStyleId>
              </a:tblPr>
              <a:tblGrid>
                <a:gridCol w="2743560">
                  <a:extLst>
                    <a:ext uri="{9D8B030D-6E8A-4147-A177-3AD203B41FA5}">
                      <a16:colId xmlns:a16="http://schemas.microsoft.com/office/drawing/2014/main" val="73817046"/>
                    </a:ext>
                  </a:extLst>
                </a:gridCol>
                <a:gridCol w="2743560">
                  <a:extLst>
                    <a:ext uri="{9D8B030D-6E8A-4147-A177-3AD203B41FA5}">
                      <a16:colId xmlns:a16="http://schemas.microsoft.com/office/drawing/2014/main" val="1844510090"/>
                    </a:ext>
                  </a:extLst>
                </a:gridCol>
                <a:gridCol w="2743560">
                  <a:extLst>
                    <a:ext uri="{9D8B030D-6E8A-4147-A177-3AD203B41FA5}">
                      <a16:colId xmlns:a16="http://schemas.microsoft.com/office/drawing/2014/main" val="3912628562"/>
                    </a:ext>
                  </a:extLst>
                </a:gridCol>
                <a:gridCol w="2743560">
                  <a:extLst>
                    <a:ext uri="{9D8B030D-6E8A-4147-A177-3AD203B41FA5}">
                      <a16:colId xmlns:a16="http://schemas.microsoft.com/office/drawing/2014/main" val="2568842556"/>
                    </a:ext>
                  </a:extLst>
                </a:gridCol>
              </a:tblGrid>
              <a:tr h="370840">
                <a:tc>
                  <a:txBody>
                    <a:bodyPr/>
                    <a:lstStyle/>
                    <a:p>
                      <a:pPr algn="ctr">
                        <a:spcBef>
                          <a:spcPts val="1200"/>
                        </a:spcBef>
                      </a:pPr>
                      <a:endParaRPr lang="en-US" dirty="0">
                        <a:solidFill>
                          <a:schemeClr val="tx1"/>
                        </a:solidFill>
                      </a:endParaRPr>
                    </a:p>
                  </a:txBody>
                  <a:tcPr marL="137160" marR="137160" marT="137160" marB="137160"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sz="2400" dirty="0">
                          <a:solidFill>
                            <a:schemeClr val="tx1"/>
                          </a:solidFill>
                        </a:rPr>
                        <a:t>Means</a:t>
                      </a:r>
                    </a:p>
                    <a:p>
                      <a:pPr algn="ctr">
                        <a:spcBef>
                          <a:spcPts val="1200"/>
                        </a:spcBef>
                      </a:pPr>
                      <a:r>
                        <a:rPr lang="en-US" sz="1800" b="0" i="1" dirty="0">
                          <a:solidFill>
                            <a:schemeClr val="tx1"/>
                          </a:solidFill>
                        </a:rPr>
                        <a:t>Numeric Outcome (Interval / Ratio)</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sz="2400" dirty="0">
                          <a:solidFill>
                            <a:schemeClr val="tx1"/>
                          </a:solidFill>
                        </a:rPr>
                        <a:t>Proportions</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sz="1800" b="0" i="1" dirty="0">
                          <a:solidFill>
                            <a:schemeClr val="tx1"/>
                          </a:solidFill>
                        </a:rPr>
                        <a:t>Binary Outcome (Yes/No)</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sz="2400" dirty="0">
                          <a:solidFill>
                            <a:schemeClr val="tx1"/>
                          </a:solidFill>
                        </a:rPr>
                        <a:t>Distributions</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sz="1800" b="0" i="1" dirty="0">
                          <a:solidFill>
                            <a:schemeClr val="tx1"/>
                          </a:solidFill>
                        </a:rPr>
                        <a:t>Categorical Outcome (Nominal / Ordinal)</a:t>
                      </a:r>
                    </a:p>
                  </a:txBody>
                  <a:tcPr marL="137160" marR="137160" marT="137160" marB="13716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82096869"/>
                  </a:ext>
                </a:extLst>
              </a:tr>
              <a:tr h="370840">
                <a:tc>
                  <a:txBody>
                    <a:bodyPr/>
                    <a:lstStyle/>
                    <a:p>
                      <a:pPr algn="ctr">
                        <a:spcBef>
                          <a:spcPts val="1200"/>
                        </a:spcBef>
                      </a:pPr>
                      <a:r>
                        <a:rPr lang="en-US" sz="2400" b="1" dirty="0">
                          <a:solidFill>
                            <a:schemeClr val="tx1"/>
                          </a:solidFill>
                        </a:rPr>
                        <a:t>One-sample</a:t>
                      </a:r>
                      <a:endParaRPr lang="en-US" sz="2400" b="1" i="1" dirty="0">
                        <a:solidFill>
                          <a:schemeClr val="tx1"/>
                        </a:solidFill>
                      </a:endParaRPr>
                    </a:p>
                    <a:p>
                      <a:pPr algn="ctr">
                        <a:spcBef>
                          <a:spcPts val="1200"/>
                        </a:spcBef>
                      </a:pPr>
                      <a:r>
                        <a:rPr lang="en-US" i="1" dirty="0">
                          <a:solidFill>
                            <a:schemeClr val="tx1"/>
                          </a:solidFill>
                        </a:rPr>
                        <a:t>Testing if the truth is different from some hypothesized value</a:t>
                      </a:r>
                    </a:p>
                  </a:txBody>
                  <a:tcPr marL="137160" marR="137160" marT="137160" marB="13716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dirty="0">
                          <a:solidFill>
                            <a:schemeClr val="tx1"/>
                          </a:solidFill>
                        </a:rPr>
                        <a:t>Is the true mean value of X equal to my hypothesized value?</a:t>
                      </a:r>
                      <a:br>
                        <a:rPr lang="en-US" dirty="0">
                          <a:solidFill>
                            <a:schemeClr val="tx1"/>
                          </a:solidFill>
                        </a:rPr>
                      </a:br>
                      <a:endParaRPr lang="en-US" dirty="0">
                        <a:solidFill>
                          <a:schemeClr val="tx1"/>
                        </a:solidFill>
                      </a:endParaRPr>
                    </a:p>
                    <a:p>
                      <a:pPr algn="ctr">
                        <a:spcBef>
                          <a:spcPts val="1200"/>
                        </a:spcBef>
                      </a:pPr>
                      <a:r>
                        <a:rPr lang="en-US" b="1" dirty="0">
                          <a:solidFill>
                            <a:schemeClr val="accent3"/>
                          </a:solidFill>
                        </a:rPr>
                        <a:t>One-sample t-test for means</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dirty="0">
                          <a:solidFill>
                            <a:schemeClr val="tx1"/>
                          </a:solidFill>
                        </a:rPr>
                        <a:t>Is the true proportion of “successes” equal to my hypothesized value?</a:t>
                      </a:r>
                      <a:br>
                        <a:rPr lang="en-US" dirty="0">
                          <a:solidFill>
                            <a:schemeClr val="tx1"/>
                          </a:solidFill>
                        </a:rPr>
                      </a:br>
                      <a:endParaRPr lang="en-US" dirty="0">
                        <a:solidFill>
                          <a:schemeClr val="tx1"/>
                        </a:solidFill>
                      </a:endParaRP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b="1" dirty="0">
                          <a:solidFill>
                            <a:schemeClr val="accent3"/>
                          </a:solidFill>
                        </a:rPr>
                        <a:t>One-sample z-test for proportions</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spcBef>
                          <a:spcPts val="1200"/>
                        </a:spcBef>
                      </a:pPr>
                      <a:r>
                        <a:rPr lang="en-US" dirty="0">
                          <a:solidFill>
                            <a:schemeClr val="tx1"/>
                          </a:solidFill>
                        </a:rPr>
                        <a:t>Are the true probabilities of each outcome equal to my hypothesized values?</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b="1" dirty="0">
                          <a:solidFill>
                            <a:schemeClr val="accent3"/>
                          </a:solidFill>
                        </a:rPr>
                        <a:t>Chi-squared test for distribution</a:t>
                      </a:r>
                    </a:p>
                  </a:txBody>
                  <a:tcPr marL="137160" marR="137160" marT="137160" marB="13716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1454359"/>
                  </a:ext>
                </a:extLst>
              </a:tr>
              <a:tr h="370840">
                <a:tc>
                  <a:txBody>
                    <a:bodyPr/>
                    <a:lstStyle/>
                    <a:p>
                      <a:pPr algn="ctr">
                        <a:spcBef>
                          <a:spcPts val="1200"/>
                        </a:spcBef>
                      </a:pPr>
                      <a:r>
                        <a:rPr lang="en-US" sz="2400" b="1" dirty="0">
                          <a:solidFill>
                            <a:schemeClr val="tx1"/>
                          </a:solidFill>
                        </a:rPr>
                        <a:t>Two-sample</a:t>
                      </a:r>
                      <a:endParaRPr lang="en-US" sz="2400" b="1" i="1" dirty="0">
                        <a:solidFill>
                          <a:schemeClr val="tx1"/>
                        </a:solidFill>
                      </a:endParaRPr>
                    </a:p>
                    <a:p>
                      <a:pPr algn="ctr">
                        <a:spcBef>
                          <a:spcPts val="1200"/>
                        </a:spcBef>
                      </a:pPr>
                      <a:r>
                        <a:rPr lang="en-US" i="1" dirty="0">
                          <a:solidFill>
                            <a:schemeClr val="tx1"/>
                          </a:solidFill>
                        </a:rPr>
                        <a:t>Testing if two groups are different </a:t>
                      </a:r>
                    </a:p>
                  </a:txBody>
                  <a:tcPr marL="137160" marR="137160" marT="137160" marB="13716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spcBef>
                          <a:spcPts val="1200"/>
                        </a:spcBef>
                      </a:pPr>
                      <a:r>
                        <a:rPr lang="en-US" dirty="0">
                          <a:solidFill>
                            <a:schemeClr val="tx1"/>
                          </a:solidFill>
                        </a:rPr>
                        <a:t>Is the mean of X for group A equal to the mean of X for group B?</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b="1" dirty="0">
                          <a:solidFill>
                            <a:schemeClr val="accent3"/>
                          </a:solidFill>
                        </a:rPr>
                        <a:t>Two-sample t-test for means</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spcBef>
                          <a:spcPts val="1200"/>
                        </a:spcBef>
                      </a:pPr>
                      <a:r>
                        <a:rPr lang="en-US" dirty="0">
                          <a:solidFill>
                            <a:schemeClr val="tx1"/>
                          </a:solidFill>
                        </a:rPr>
                        <a:t>Is the proportion of “successes” the same in groups A and B?</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b="1" dirty="0">
                          <a:solidFill>
                            <a:schemeClr val="accent3"/>
                          </a:solidFill>
                        </a:rPr>
                        <a:t>Two-sample z-test for proportions</a:t>
                      </a:r>
                    </a:p>
                  </a:txBody>
                  <a:tcPr marL="137160" marR="137160" marT="137160" marB="1371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algn="ctr">
                        <a:spcBef>
                          <a:spcPts val="1200"/>
                        </a:spcBef>
                      </a:pPr>
                      <a:r>
                        <a:rPr lang="en-US" dirty="0">
                          <a:solidFill>
                            <a:schemeClr val="tx1"/>
                          </a:solidFill>
                        </a:rPr>
                        <a:t>Does the distribution of X depend on the value of Y?</a:t>
                      </a:r>
                    </a:p>
                    <a:p>
                      <a:pPr marL="0" marR="0" lvl="0" indent="0" algn="ctr" defTabSz="914400" rtl="0" eaLnBrk="1" fontAlgn="auto" latinLnBrk="0" hangingPunct="1">
                        <a:lnSpc>
                          <a:spcPct val="100000"/>
                        </a:lnSpc>
                        <a:spcBef>
                          <a:spcPts val="1200"/>
                        </a:spcBef>
                        <a:spcAft>
                          <a:spcPts val="0"/>
                        </a:spcAft>
                        <a:buClrTx/>
                        <a:buSzTx/>
                        <a:buFontTx/>
                        <a:buNone/>
                        <a:tabLst/>
                        <a:defRPr/>
                      </a:pPr>
                      <a:r>
                        <a:rPr lang="en-US" b="1" dirty="0">
                          <a:solidFill>
                            <a:schemeClr val="accent3"/>
                          </a:solidFill>
                        </a:rPr>
                        <a:t>Chi-squared test for independence</a:t>
                      </a:r>
                    </a:p>
                  </a:txBody>
                  <a:tcPr marL="137160" marR="137160" marT="137160" marB="137160"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460930489"/>
                  </a:ext>
                </a:extLst>
              </a:tr>
            </a:tbl>
          </a:graphicData>
        </a:graphic>
      </p:graphicFrame>
      <p:sp>
        <p:nvSpPr>
          <p:cNvPr id="5" name="TextBox 4">
            <a:extLst>
              <a:ext uri="{FF2B5EF4-FFF2-40B4-BE49-F238E27FC236}">
                <a16:creationId xmlns:a16="http://schemas.microsoft.com/office/drawing/2014/main" id="{26FD10FE-47C7-414B-8827-B9E047E79F3B}"/>
              </a:ext>
            </a:extLst>
          </p:cNvPr>
          <p:cNvSpPr txBox="1"/>
          <p:nvPr/>
        </p:nvSpPr>
        <p:spPr>
          <a:xfrm>
            <a:off x="6527324" y="807691"/>
            <a:ext cx="2298643" cy="461665"/>
          </a:xfrm>
          <a:prstGeom prst="rect">
            <a:avLst/>
          </a:prstGeom>
          <a:noFill/>
        </p:spPr>
        <p:txBody>
          <a:bodyPr wrap="none" rtlCol="0">
            <a:spAutoFit/>
          </a:bodyPr>
          <a:lstStyle/>
          <a:p>
            <a:r>
              <a:rPr lang="en-US" sz="2400" b="1" dirty="0">
                <a:solidFill>
                  <a:schemeClr val="tx2"/>
                </a:solidFill>
              </a:rPr>
              <a:t>Outcome Type</a:t>
            </a:r>
          </a:p>
        </p:txBody>
      </p:sp>
      <p:sp>
        <p:nvSpPr>
          <p:cNvPr id="6" name="TextBox 5">
            <a:extLst>
              <a:ext uri="{FF2B5EF4-FFF2-40B4-BE49-F238E27FC236}">
                <a16:creationId xmlns:a16="http://schemas.microsoft.com/office/drawing/2014/main" id="{66D3530C-3FA8-314E-B997-0A65B6FD0E79}"/>
              </a:ext>
            </a:extLst>
          </p:cNvPr>
          <p:cNvSpPr txBox="1"/>
          <p:nvPr/>
        </p:nvSpPr>
        <p:spPr>
          <a:xfrm rot="16200000">
            <a:off x="-676145" y="4508548"/>
            <a:ext cx="2297039" cy="461665"/>
          </a:xfrm>
          <a:prstGeom prst="rect">
            <a:avLst/>
          </a:prstGeom>
          <a:noFill/>
        </p:spPr>
        <p:txBody>
          <a:bodyPr wrap="none" rtlCol="0">
            <a:spAutoFit/>
          </a:bodyPr>
          <a:lstStyle/>
          <a:p>
            <a:r>
              <a:rPr lang="en-US" sz="2400" b="1" dirty="0">
                <a:solidFill>
                  <a:schemeClr val="tx2"/>
                </a:solidFill>
              </a:rPr>
              <a:t>Question Type</a:t>
            </a:r>
          </a:p>
        </p:txBody>
      </p:sp>
    </p:spTree>
    <p:extLst>
      <p:ext uri="{BB962C8B-B14F-4D97-AF65-F5344CB8AC3E}">
        <p14:creationId xmlns:p14="http://schemas.microsoft.com/office/powerpoint/2010/main" val="244408888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424F0-6300-114F-8450-5C84EC3B67E2}"/>
              </a:ext>
            </a:extLst>
          </p:cNvPr>
          <p:cNvSpPr>
            <a:spLocks noGrp="1"/>
          </p:cNvSpPr>
          <p:nvPr>
            <p:ph type="title"/>
          </p:nvPr>
        </p:nvSpPr>
        <p:spPr/>
        <p:txBody>
          <a:bodyPr/>
          <a:lstStyle/>
          <a:p>
            <a:pPr marL="12700"/>
            <a:r>
              <a:rPr lang="en-US" dirty="0"/>
              <a:t>Misuses and Pitfalls</a:t>
            </a:r>
          </a:p>
        </p:txBody>
      </p:sp>
    </p:spTree>
    <p:extLst>
      <p:ext uri="{BB962C8B-B14F-4D97-AF65-F5344CB8AC3E}">
        <p14:creationId xmlns:p14="http://schemas.microsoft.com/office/powerpoint/2010/main" val="786221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1E0F4-6B21-CC4A-9688-257B3224C408}"/>
              </a:ext>
            </a:extLst>
          </p:cNvPr>
          <p:cNvSpPr>
            <a:spLocks noGrp="1"/>
          </p:cNvSpPr>
          <p:nvPr>
            <p:ph type="title"/>
          </p:nvPr>
        </p:nvSpPr>
        <p:spPr/>
        <p:txBody>
          <a:bodyPr/>
          <a:lstStyle/>
          <a:p>
            <a:pPr marL="12700"/>
            <a:r>
              <a:rPr lang="en-US" dirty="0"/>
              <a:t>Conceptual Review</a:t>
            </a:r>
          </a:p>
        </p:txBody>
      </p:sp>
    </p:spTree>
    <p:extLst>
      <p:ext uri="{BB962C8B-B14F-4D97-AF65-F5344CB8AC3E}">
        <p14:creationId xmlns:p14="http://schemas.microsoft.com/office/powerpoint/2010/main" val="156922801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0959E-C984-FB45-A642-F49979881B0B}"/>
              </a:ext>
            </a:extLst>
          </p:cNvPr>
          <p:cNvSpPr>
            <a:spLocks noGrp="1"/>
          </p:cNvSpPr>
          <p:nvPr>
            <p:ph type="title"/>
          </p:nvPr>
        </p:nvSpPr>
        <p:spPr/>
        <p:txBody>
          <a:bodyPr/>
          <a:lstStyle/>
          <a:p>
            <a:r>
              <a:rPr lang="en-US" dirty="0"/>
              <a:t>One- vs. Two-sided Tests</a:t>
            </a:r>
          </a:p>
        </p:txBody>
      </p:sp>
      <p:sp>
        <p:nvSpPr>
          <p:cNvPr id="3" name="Content Placeholder 2">
            <a:extLst>
              <a:ext uri="{FF2B5EF4-FFF2-40B4-BE49-F238E27FC236}">
                <a16:creationId xmlns:a16="http://schemas.microsoft.com/office/drawing/2014/main" id="{A45EB55E-DCB4-1242-BFFF-977D6EEB298B}"/>
              </a:ext>
            </a:extLst>
          </p:cNvPr>
          <p:cNvSpPr>
            <a:spLocks noGrp="1"/>
          </p:cNvSpPr>
          <p:nvPr>
            <p:ph idx="1"/>
          </p:nvPr>
        </p:nvSpPr>
        <p:spPr>
          <a:xfrm>
            <a:off x="838200" y="1397479"/>
            <a:ext cx="10515600" cy="4779484"/>
          </a:xfrm>
        </p:spPr>
        <p:txBody>
          <a:bodyPr/>
          <a:lstStyle/>
          <a:p>
            <a:pPr marL="0" indent="0" algn="ctr">
              <a:buNone/>
            </a:pPr>
            <a:r>
              <a:rPr lang="en-US" dirty="0"/>
              <a:t>“One-sided tests are a two-edged sword”</a:t>
            </a:r>
          </a:p>
          <a:p>
            <a:pPr marL="0" indent="0" algn="ctr">
              <a:lnSpc>
                <a:spcPct val="100000"/>
              </a:lnSpc>
              <a:buNone/>
            </a:pPr>
            <a:endParaRPr lang="en-US" dirty="0"/>
          </a:p>
          <a:p>
            <a:pPr marL="273050" lvl="1" indent="-239713">
              <a:lnSpc>
                <a:spcPct val="100000"/>
              </a:lnSpc>
              <a:spcBef>
                <a:spcPts val="2300"/>
              </a:spcBef>
            </a:pPr>
            <a:r>
              <a:rPr lang="en-US" sz="2800" dirty="0"/>
              <a:t>One-sided tests give more power to detect an effect in that direction</a:t>
            </a:r>
          </a:p>
          <a:p>
            <a:pPr marL="273050" lvl="1" indent="-239713">
              <a:lnSpc>
                <a:spcPct val="100000"/>
              </a:lnSpc>
              <a:spcBef>
                <a:spcPts val="2300"/>
              </a:spcBef>
            </a:pPr>
            <a:r>
              <a:rPr lang="en-US" sz="2800" dirty="0"/>
              <a:t>…but they cannot detect any effects in the other direction</a:t>
            </a:r>
          </a:p>
          <a:p>
            <a:pPr marL="273050" lvl="1" indent="-239713">
              <a:lnSpc>
                <a:spcPct val="100000"/>
              </a:lnSpc>
              <a:spcBef>
                <a:spcPts val="2300"/>
              </a:spcBef>
            </a:pPr>
            <a:r>
              <a:rPr lang="en-US" sz="2800" dirty="0"/>
              <a:t>Think about the consequences: does the other side matter too?</a:t>
            </a:r>
            <a:br>
              <a:rPr lang="en-US" dirty="0"/>
            </a:br>
            <a:endParaRPr lang="en-US" dirty="0"/>
          </a:p>
          <a:p>
            <a:pPr marL="0" indent="0">
              <a:buNone/>
            </a:pPr>
            <a:endParaRPr lang="en-US" b="1" dirty="0"/>
          </a:p>
        </p:txBody>
      </p:sp>
    </p:spTree>
    <p:extLst>
      <p:ext uri="{BB962C8B-B14F-4D97-AF65-F5344CB8AC3E}">
        <p14:creationId xmlns:p14="http://schemas.microsoft.com/office/powerpoint/2010/main" val="1549661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04B9-5127-FC47-803E-B4B2A87E33DE}"/>
              </a:ext>
            </a:extLst>
          </p:cNvPr>
          <p:cNvSpPr>
            <a:spLocks noGrp="1"/>
          </p:cNvSpPr>
          <p:nvPr>
            <p:ph type="title"/>
          </p:nvPr>
        </p:nvSpPr>
        <p:spPr/>
        <p:txBody>
          <a:bodyPr/>
          <a:lstStyle/>
          <a:p>
            <a:r>
              <a:rPr lang="en-US" dirty="0"/>
              <a:t>Multiple Comparisons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105DE23-42BB-7545-916B-EE4F0E3BCF1B}"/>
                  </a:ext>
                </a:extLst>
              </p:cNvPr>
              <p:cNvSpPr>
                <a:spLocks noGrp="1"/>
              </p:cNvSpPr>
              <p:nvPr>
                <p:ph idx="1"/>
              </p:nvPr>
            </p:nvSpPr>
            <p:spPr>
              <a:xfrm>
                <a:off x="838200" y="1193800"/>
                <a:ext cx="7567863" cy="5527842"/>
              </a:xfrm>
            </p:spPr>
            <p:txBody>
              <a:bodyPr>
                <a:normAutofit fontScale="92500" lnSpcReduction="20000"/>
              </a:bodyPr>
              <a:lstStyle/>
              <a:p>
                <a:pPr>
                  <a:lnSpc>
                    <a:spcPct val="110000"/>
                  </a:lnSpc>
                </a:pPr>
                <a:r>
                  <a:rPr lang="en-US" b="1" dirty="0"/>
                  <a:t>Type 1 error: </a:t>
                </a:r>
                <a:r>
                  <a:rPr lang="en-US" dirty="0"/>
                  <a:t>the probability that you reject the null hypothesis but it is, in fact, true</a:t>
                </a:r>
              </a:p>
              <a:p>
                <a:pPr marL="0" indent="0" algn="ctr">
                  <a:lnSpc>
                    <a:spcPct val="110000"/>
                  </a:lnSpc>
                  <a:buNone/>
                </a:pPr>
                <a:r>
                  <a:rPr lang="en-US" b="1" i="1" dirty="0">
                    <a:solidFill>
                      <a:schemeClr val="accent5"/>
                    </a:solidFill>
                  </a:rPr>
                  <a:t>The cutoff probability that you set, </a:t>
                </a:r>
                <a14:m>
                  <m:oMath xmlns:m="http://schemas.openxmlformats.org/officeDocument/2006/math">
                    <m:r>
                      <a:rPr lang="en-US" b="1" i="1" smtClean="0">
                        <a:solidFill>
                          <a:schemeClr val="accent5"/>
                        </a:solidFill>
                        <a:latin typeface="Cambria Math" panose="02040503050406030204" pitchFamily="18" charset="0"/>
                      </a:rPr>
                      <m:t>𝜶</m:t>
                    </m:r>
                  </m:oMath>
                </a14:m>
                <a:r>
                  <a:rPr lang="en-US" b="1" i="1" dirty="0">
                    <a:solidFill>
                      <a:schemeClr val="accent5"/>
                    </a:solidFill>
                  </a:rPr>
                  <a:t>!</a:t>
                </a:r>
              </a:p>
              <a:p>
                <a:pPr marL="0" indent="0" algn="ctr">
                  <a:lnSpc>
                    <a:spcPct val="110000"/>
                  </a:lnSpc>
                  <a:buNone/>
                </a:pPr>
                <a:endParaRPr lang="en-US" dirty="0"/>
              </a:p>
              <a:p>
                <a:pPr>
                  <a:lnSpc>
                    <a:spcPct val="110000"/>
                  </a:lnSpc>
                </a:pPr>
                <a:r>
                  <a:rPr lang="en-US" dirty="0"/>
                  <a:t>If you use </a:t>
                </a:r>
                <a14:m>
                  <m:oMath xmlns:m="http://schemas.openxmlformats.org/officeDocument/2006/math">
                    <m:r>
                      <a:rPr lang="en-US" b="0" i="1" smtClean="0">
                        <a:solidFill>
                          <a:schemeClr val="tx1"/>
                        </a:solidFill>
                        <a:latin typeface="Cambria Math" panose="02040503050406030204" pitchFamily="18" charset="0"/>
                      </a:rPr>
                      <m:t>𝛼</m:t>
                    </m:r>
                  </m:oMath>
                </a14:m>
                <a:r>
                  <a:rPr lang="en-US" dirty="0">
                    <a:solidFill>
                      <a:schemeClr val="tx1"/>
                    </a:solidFill>
                  </a:rPr>
                  <a:t> </a:t>
                </a:r>
                <a:r>
                  <a:rPr lang="en-US" dirty="0"/>
                  <a:t>= 0.05, that means, even if the null is true, you will reject 5% of the time!</a:t>
                </a:r>
              </a:p>
              <a:p>
                <a:pPr marL="0" indent="0" algn="ctr">
                  <a:lnSpc>
                    <a:spcPct val="110000"/>
                  </a:lnSpc>
                  <a:buNone/>
                </a:pPr>
                <a:r>
                  <a:rPr lang="en-US" i="1" dirty="0">
                    <a:solidFill>
                      <a:schemeClr val="accent3"/>
                    </a:solidFill>
                  </a:rPr>
                  <a:t>If you run 100 tests with </a:t>
                </a:r>
                <a:r>
                  <a:rPr lang="en-US" b="1" i="1" dirty="0">
                    <a:solidFill>
                      <a:schemeClr val="accent3"/>
                    </a:solidFill>
                  </a:rPr>
                  <a:t>no true effect…</a:t>
                </a:r>
                <a:br>
                  <a:rPr lang="en-US" b="1" i="1" dirty="0">
                    <a:solidFill>
                      <a:schemeClr val="accent3"/>
                    </a:solidFill>
                  </a:rPr>
                </a:br>
                <a:r>
                  <a:rPr lang="en-US" i="1" dirty="0">
                    <a:solidFill>
                      <a:schemeClr val="accent3"/>
                    </a:solidFill>
                  </a:rPr>
                  <a:t> you will </a:t>
                </a:r>
                <a:r>
                  <a:rPr lang="en-US" b="1" i="1" dirty="0">
                    <a:solidFill>
                      <a:schemeClr val="accent3"/>
                    </a:solidFill>
                  </a:rPr>
                  <a:t>find 5 effects!</a:t>
                </a:r>
              </a:p>
              <a:p>
                <a:pPr>
                  <a:lnSpc>
                    <a:spcPct val="110000"/>
                  </a:lnSpc>
                </a:pPr>
                <a:endParaRPr lang="en-US" dirty="0">
                  <a:solidFill>
                    <a:schemeClr val="accent3"/>
                  </a:solidFill>
                </a:endParaRPr>
              </a:p>
              <a:p>
                <a:pPr>
                  <a:lnSpc>
                    <a:spcPct val="110000"/>
                  </a:lnSpc>
                </a:pPr>
                <a:r>
                  <a:rPr lang="en-US" dirty="0"/>
                  <a:t>Easy solution: make your </a:t>
                </a:r>
                <a14:m>
                  <m:oMath xmlns:m="http://schemas.openxmlformats.org/officeDocument/2006/math">
                    <m:r>
                      <a:rPr lang="en-US" i="1">
                        <a:latin typeface="Cambria Math" panose="02040503050406030204" pitchFamily="18" charset="0"/>
                      </a:rPr>
                      <m:t>𝛼</m:t>
                    </m:r>
                  </m:oMath>
                </a14:m>
                <a:r>
                  <a:rPr lang="en-US" dirty="0"/>
                  <a:t> smaller! </a:t>
                </a:r>
              </a:p>
              <a:p>
                <a:pPr>
                  <a:lnSpc>
                    <a:spcPct val="110000"/>
                  </a:lnSpc>
                </a:pPr>
                <a:r>
                  <a:rPr lang="en-US" dirty="0"/>
                  <a:t>The </a:t>
                </a:r>
                <a:r>
                  <a:rPr lang="en-US" b="1" i="1" dirty="0"/>
                  <a:t>Bonferroni correction</a:t>
                </a:r>
                <a:r>
                  <a:rPr lang="en-US" dirty="0"/>
                  <a:t>: if testing </a:t>
                </a:r>
                <a14:m>
                  <m:oMath xmlns:m="http://schemas.openxmlformats.org/officeDocument/2006/math">
                    <m:r>
                      <a:rPr lang="en-US" i="1">
                        <a:latin typeface="Cambria Math" panose="02040503050406030204" pitchFamily="18" charset="0"/>
                      </a:rPr>
                      <m:t>𝑚</m:t>
                    </m:r>
                  </m:oMath>
                </a14:m>
                <a:r>
                  <a:rPr lang="en-US" i="1" dirty="0"/>
                  <a:t> </a:t>
                </a:r>
                <a:r>
                  <a:rPr lang="en-US" dirty="0"/>
                  <a:t>hypotheses, use </a:t>
                </a:r>
                <a14:m>
                  <m:oMath xmlns:m="http://schemas.openxmlformats.org/officeDocument/2006/math">
                    <m:r>
                      <a:rPr lang="en-US" i="1">
                        <a:latin typeface="Cambria Math" panose="02040503050406030204" pitchFamily="18" charset="0"/>
                      </a:rPr>
                      <m:t>𝛼</m:t>
                    </m:r>
                    <m:r>
                      <a:rPr lang="en-US" b="0" i="1" smtClean="0">
                        <a:latin typeface="Cambria Math" panose="02040503050406030204" pitchFamily="18" charset="0"/>
                      </a:rPr>
                      <m:t>/</m:t>
                    </m:r>
                    <m:r>
                      <a:rPr lang="en-US" b="0" i="1" smtClean="0">
                        <a:latin typeface="Cambria Math" panose="02040503050406030204" pitchFamily="18" charset="0"/>
                      </a:rPr>
                      <m:t>𝑚</m:t>
                    </m:r>
                  </m:oMath>
                </a14:m>
                <a:r>
                  <a:rPr lang="en-US" dirty="0"/>
                  <a:t> as the cutoff</a:t>
                </a:r>
              </a:p>
            </p:txBody>
          </p:sp>
        </mc:Choice>
        <mc:Fallback xmlns="">
          <p:sp>
            <p:nvSpPr>
              <p:cNvPr id="3" name="Content Placeholder 2">
                <a:extLst>
                  <a:ext uri="{FF2B5EF4-FFF2-40B4-BE49-F238E27FC236}">
                    <a16:creationId xmlns:a16="http://schemas.microsoft.com/office/drawing/2014/main" id="{C105DE23-42BB-7545-916B-EE4F0E3BCF1B}"/>
                  </a:ext>
                </a:extLst>
              </p:cNvPr>
              <p:cNvSpPr>
                <a:spLocks noGrp="1" noRot="1" noChangeAspect="1" noMove="1" noResize="1" noEditPoints="1" noAdjustHandles="1" noChangeArrowheads="1" noChangeShapeType="1" noTextEdit="1"/>
              </p:cNvSpPr>
              <p:nvPr>
                <p:ph idx="1"/>
              </p:nvPr>
            </p:nvSpPr>
            <p:spPr>
              <a:xfrm>
                <a:off x="838200" y="1193800"/>
                <a:ext cx="7567863" cy="5527842"/>
              </a:xfrm>
              <a:blipFill>
                <a:blip r:embed="rId3"/>
                <a:stretch>
                  <a:fillRect l="-1173" t="-1606"/>
                </a:stretch>
              </a:blipFill>
            </p:spPr>
            <p:txBody>
              <a:bodyPr/>
              <a:lstStyle/>
              <a:p>
                <a:r>
                  <a:rPr lang="en-US">
                    <a:noFill/>
                  </a:rPr>
                  <a:t> </a:t>
                </a:r>
              </a:p>
            </p:txBody>
          </p:sp>
        </mc:Fallback>
      </mc:AlternateContent>
      <p:pic>
        <p:nvPicPr>
          <p:cNvPr id="4" name="Picture 5">
            <a:extLst>
              <a:ext uri="{FF2B5EF4-FFF2-40B4-BE49-F238E27FC236}">
                <a16:creationId xmlns:a16="http://schemas.microsoft.com/office/drawing/2014/main" id="{6663580F-A830-5048-B9D5-189787B8EBB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624725" y="187097"/>
            <a:ext cx="3302232" cy="6483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34840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CF1D-4015-2542-816B-91BCEB2BE47E}"/>
              </a:ext>
            </a:extLst>
          </p:cNvPr>
          <p:cNvSpPr>
            <a:spLocks noGrp="1"/>
          </p:cNvSpPr>
          <p:nvPr>
            <p:ph type="title"/>
          </p:nvPr>
        </p:nvSpPr>
        <p:spPr/>
        <p:txBody>
          <a:bodyPr/>
          <a:lstStyle/>
          <a:p>
            <a:r>
              <a:rPr lang="en-US" dirty="0"/>
              <a:t>Power</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986F8B-32E5-BC4F-A5CA-D7792C296156}"/>
                  </a:ext>
                </a:extLst>
              </p:cNvPr>
              <p:cNvSpPr>
                <a:spLocks noGrp="1"/>
              </p:cNvSpPr>
              <p:nvPr>
                <p:ph idx="1"/>
              </p:nvPr>
            </p:nvSpPr>
            <p:spPr/>
            <p:txBody>
              <a:bodyPr>
                <a:normAutofit fontScale="92500" lnSpcReduction="20000"/>
              </a:bodyPr>
              <a:lstStyle/>
              <a:p>
                <a:pPr marL="0" indent="0" algn="ctr">
                  <a:buNone/>
                </a:pPr>
                <a:r>
                  <a:rPr lang="en-US" i="1" dirty="0"/>
                  <a:t>Suppose there is an effect; can you find it?</a:t>
                </a:r>
              </a:p>
              <a:p>
                <a:pPr marL="0" indent="0" algn="ctr">
                  <a:buNone/>
                </a:pPr>
                <a:endParaRPr lang="en-US" dirty="0"/>
              </a:p>
              <a:p>
                <a:pPr>
                  <a:lnSpc>
                    <a:spcPct val="110000"/>
                  </a:lnSpc>
                </a:pPr>
                <a:r>
                  <a:rPr lang="en-US" b="1" dirty="0">
                    <a:solidFill>
                      <a:schemeClr val="accent3"/>
                    </a:solidFill>
                  </a:rPr>
                  <a:t>Type 2 Error </a:t>
                </a:r>
                <a:r>
                  <a:rPr lang="en-US" dirty="0"/>
                  <a:t>(</a:t>
                </a:r>
                <a14:m>
                  <m:oMath xmlns:m="http://schemas.openxmlformats.org/officeDocument/2006/math">
                    <m:r>
                      <a:rPr lang="en-US" i="1">
                        <a:latin typeface="Cambria Math" panose="02040503050406030204" pitchFamily="18" charset="0"/>
                      </a:rPr>
                      <m:t>𝛽</m:t>
                    </m:r>
                  </m:oMath>
                </a14:m>
                <a:r>
                  <a:rPr lang="en-US" dirty="0"/>
                  <a:t>): the null is false, but you fail to reject it</a:t>
                </a:r>
              </a:p>
              <a:p>
                <a:pPr>
                  <a:lnSpc>
                    <a:spcPct val="110000"/>
                  </a:lnSpc>
                </a:pPr>
                <a:r>
                  <a:rPr lang="en-US" b="1" dirty="0">
                    <a:solidFill>
                      <a:schemeClr val="accent5"/>
                    </a:solidFill>
                  </a:rPr>
                  <a:t>Power</a:t>
                </a:r>
                <a:r>
                  <a:rPr lang="en-US" b="1" dirty="0"/>
                  <a:t> </a:t>
                </a:r>
                <a:r>
                  <a:rPr lang="en-US" dirty="0"/>
                  <a:t>(1 - </a:t>
                </a:r>
                <a14:m>
                  <m:oMath xmlns:m="http://schemas.openxmlformats.org/officeDocument/2006/math">
                    <m:r>
                      <a:rPr lang="en-US" i="1">
                        <a:latin typeface="Cambria Math" panose="02040503050406030204" pitchFamily="18" charset="0"/>
                      </a:rPr>
                      <m:t>𝛽</m:t>
                    </m:r>
                  </m:oMath>
                </a14:m>
                <a:r>
                  <a:rPr lang="en-US" dirty="0"/>
                  <a:t>): the probability that the null is false, and you </a:t>
                </a:r>
                <a:r>
                  <a:rPr lang="en-US" i="1" dirty="0"/>
                  <a:t>correctly</a:t>
                </a:r>
                <a:r>
                  <a:rPr lang="en-US" dirty="0"/>
                  <a:t> reject it</a:t>
                </a:r>
              </a:p>
              <a:p>
                <a:pPr>
                  <a:lnSpc>
                    <a:spcPct val="110000"/>
                  </a:lnSpc>
                </a:pPr>
                <a:r>
                  <a:rPr lang="en-US" dirty="0"/>
                  <a:t>Depends on:</a:t>
                </a:r>
              </a:p>
              <a:p>
                <a:pPr lvl="1">
                  <a:lnSpc>
                    <a:spcPct val="110000"/>
                  </a:lnSpc>
                </a:pPr>
                <a:r>
                  <a:rPr lang="en-US" dirty="0"/>
                  <a:t>Sample size</a:t>
                </a:r>
              </a:p>
              <a:p>
                <a:pPr lvl="1">
                  <a:lnSpc>
                    <a:spcPct val="110000"/>
                  </a:lnSpc>
                </a:pPr>
                <a:r>
                  <a:rPr lang="en-US" dirty="0"/>
                  <a:t>The test you’re using</a:t>
                </a:r>
              </a:p>
              <a:p>
                <a:pPr lvl="1">
                  <a:lnSpc>
                    <a:spcPct val="110000"/>
                  </a:lnSpc>
                </a:pPr>
                <a:r>
                  <a:rPr lang="en-US" dirty="0"/>
                  <a:t>The true magnitude of the effect</a:t>
                </a:r>
              </a:p>
              <a:p>
                <a:pPr lvl="1">
                  <a:lnSpc>
                    <a:spcPct val="110000"/>
                  </a:lnSpc>
                </a:pPr>
                <a:r>
                  <a:rPr lang="en-US" dirty="0"/>
                  <a:t>The Type 1 error rate (</a:t>
                </a:r>
                <a14:m>
                  <m:oMath xmlns:m="http://schemas.openxmlformats.org/officeDocument/2006/math">
                    <m:r>
                      <a:rPr lang="en-US" b="0" i="1" smtClean="0">
                        <a:latin typeface="Cambria Math" panose="02040503050406030204" pitchFamily="18" charset="0"/>
                      </a:rPr>
                      <m:t>𝛼</m:t>
                    </m:r>
                  </m:oMath>
                </a14:m>
                <a:r>
                  <a:rPr lang="en-US" dirty="0"/>
                  <a:t>)</a:t>
                </a:r>
              </a:p>
              <a:p>
                <a:pPr lvl="1"/>
                <a:endParaRPr lang="en-US" dirty="0"/>
              </a:p>
              <a:p>
                <a:pPr marL="15875" lvl="1" indent="0" algn="ctr">
                  <a:buNone/>
                </a:pPr>
                <a:r>
                  <a:rPr lang="en-US" dirty="0"/>
                  <a:t>Nice online calculator: </a:t>
                </a:r>
                <a:r>
                  <a:rPr lang="en-US" dirty="0">
                    <a:hlinkClick r:id="rId2"/>
                  </a:rPr>
                  <a:t>http://powerandsamplesize.com</a:t>
                </a:r>
                <a:endParaRPr lang="en-US" dirty="0"/>
              </a:p>
              <a:p>
                <a:endParaRPr lang="en-US" dirty="0"/>
              </a:p>
            </p:txBody>
          </p:sp>
        </mc:Choice>
        <mc:Fallback xmlns="">
          <p:sp>
            <p:nvSpPr>
              <p:cNvPr id="3" name="Content Placeholder 2">
                <a:extLst>
                  <a:ext uri="{FF2B5EF4-FFF2-40B4-BE49-F238E27FC236}">
                    <a16:creationId xmlns:a16="http://schemas.microsoft.com/office/drawing/2014/main" id="{DF986F8B-32E5-BC4F-A5CA-D7792C296156}"/>
                  </a:ext>
                </a:extLst>
              </p:cNvPr>
              <p:cNvSpPr>
                <a:spLocks noGrp="1" noRot="1" noChangeAspect="1" noMove="1" noResize="1" noEditPoints="1" noAdjustHandles="1" noChangeArrowheads="1" noChangeShapeType="1" noTextEdit="1"/>
              </p:cNvSpPr>
              <p:nvPr>
                <p:ph idx="1"/>
              </p:nvPr>
            </p:nvSpPr>
            <p:spPr>
              <a:blipFill>
                <a:blip r:embed="rId3"/>
                <a:stretch>
                  <a:fillRect l="-844" t="-3308"/>
                </a:stretch>
              </a:blipFill>
            </p:spPr>
            <p:txBody>
              <a:bodyPr/>
              <a:lstStyle/>
              <a:p>
                <a:r>
                  <a:rPr lang="en-US">
                    <a:noFill/>
                  </a:rPr>
                  <a:t> </a:t>
                </a:r>
              </a:p>
            </p:txBody>
          </p:sp>
        </mc:Fallback>
      </mc:AlternateContent>
    </p:spTree>
    <p:extLst>
      <p:ext uri="{BB962C8B-B14F-4D97-AF65-F5344CB8AC3E}">
        <p14:creationId xmlns:p14="http://schemas.microsoft.com/office/powerpoint/2010/main" val="544547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8F45C-4513-A540-93D5-448D466D5B1C}"/>
              </a:ext>
            </a:extLst>
          </p:cNvPr>
          <p:cNvSpPr>
            <a:spLocks noGrp="1"/>
          </p:cNvSpPr>
          <p:nvPr>
            <p:ph type="title"/>
          </p:nvPr>
        </p:nvSpPr>
        <p:spPr/>
        <p:txBody>
          <a:bodyPr/>
          <a:lstStyle/>
          <a:p>
            <a:r>
              <a:rPr lang="en-US" dirty="0"/>
              <a:t>Hypothesis Tests in A/B Testing</a:t>
            </a:r>
          </a:p>
        </p:txBody>
      </p:sp>
      <p:pic>
        <p:nvPicPr>
          <p:cNvPr id="4" name="Picture 3">
            <a:extLst>
              <a:ext uri="{FF2B5EF4-FFF2-40B4-BE49-F238E27FC236}">
                <a16:creationId xmlns:a16="http://schemas.microsoft.com/office/drawing/2014/main" id="{988BFF01-3BBF-EE48-9D90-7A7A0BC61801}"/>
              </a:ext>
            </a:extLst>
          </p:cNvPr>
          <p:cNvPicPr>
            <a:picLocks noChangeAspect="1"/>
          </p:cNvPicPr>
          <p:nvPr/>
        </p:nvPicPr>
        <p:blipFill>
          <a:blip r:embed="rId2"/>
          <a:stretch>
            <a:fillRect/>
          </a:stretch>
        </p:blipFill>
        <p:spPr>
          <a:xfrm>
            <a:off x="603380" y="1224771"/>
            <a:ext cx="9031560" cy="4408458"/>
          </a:xfrm>
          <a:prstGeom prst="rect">
            <a:avLst/>
          </a:prstGeom>
        </p:spPr>
      </p:pic>
      <p:sp>
        <p:nvSpPr>
          <p:cNvPr id="5" name="TextBox 4">
            <a:extLst>
              <a:ext uri="{FF2B5EF4-FFF2-40B4-BE49-F238E27FC236}">
                <a16:creationId xmlns:a16="http://schemas.microsoft.com/office/drawing/2014/main" id="{090ABEA1-1B6F-7D48-90A8-F37C83D35B6D}"/>
              </a:ext>
            </a:extLst>
          </p:cNvPr>
          <p:cNvSpPr txBox="1"/>
          <p:nvPr/>
        </p:nvSpPr>
        <p:spPr>
          <a:xfrm>
            <a:off x="6281305" y="2489124"/>
            <a:ext cx="5307315" cy="3835817"/>
          </a:xfrm>
          <a:prstGeom prst="rect">
            <a:avLst/>
          </a:prstGeom>
          <a:solidFill>
            <a:srgbClr val="ECD1D2"/>
          </a:solidFill>
          <a:ln>
            <a:solidFill>
              <a:schemeClr val="tx1"/>
            </a:solidFill>
          </a:ln>
        </p:spPr>
        <p:txBody>
          <a:bodyPr wrap="square" lIns="216000" tIns="144000" rIns="144000" bIns="180000" rtlCol="0">
            <a:spAutoFit/>
          </a:bodyPr>
          <a:lstStyle/>
          <a:p>
            <a:pPr algn="ctr"/>
            <a:r>
              <a:rPr lang="en-US" sz="2800" dirty="0"/>
              <a:t>Important things to watch for</a:t>
            </a:r>
          </a:p>
          <a:p>
            <a:pPr marL="285750" indent="-285750">
              <a:spcBef>
                <a:spcPts val="1800"/>
              </a:spcBef>
              <a:buFont typeface="Arial" panose="020B0604020202020204" pitchFamily="34" charset="0"/>
              <a:buChar char="•"/>
            </a:pPr>
            <a:r>
              <a:rPr lang="en-US" sz="2800" dirty="0"/>
              <a:t>One vs. two-sided tests</a:t>
            </a:r>
          </a:p>
          <a:p>
            <a:pPr marL="285750" indent="-285750">
              <a:spcBef>
                <a:spcPts val="1800"/>
              </a:spcBef>
              <a:buFont typeface="Arial" panose="020B0604020202020204" pitchFamily="34" charset="0"/>
              <a:buChar char="•"/>
            </a:pPr>
            <a:r>
              <a:rPr lang="en-US" sz="2800" dirty="0"/>
              <a:t>Regression to the mean</a:t>
            </a:r>
          </a:p>
          <a:p>
            <a:pPr marL="285750" indent="-285750">
              <a:spcBef>
                <a:spcPts val="1800"/>
              </a:spcBef>
              <a:buFont typeface="Arial" panose="020B0604020202020204" pitchFamily="34" charset="0"/>
              <a:buChar char="•"/>
            </a:pPr>
            <a:r>
              <a:rPr lang="en-US" sz="2800" dirty="0"/>
              <a:t>Novelty effects</a:t>
            </a:r>
          </a:p>
          <a:p>
            <a:pPr>
              <a:spcBef>
                <a:spcPts val="1800"/>
              </a:spcBef>
            </a:pPr>
            <a:r>
              <a:rPr lang="en-US" sz="2800" b="1" dirty="0"/>
              <a:t>Basically: </a:t>
            </a:r>
            <a:r>
              <a:rPr lang="en-US" sz="2800" dirty="0"/>
              <a:t>Run </a:t>
            </a:r>
            <a:r>
              <a:rPr lang="en-US" sz="2800" u="sng" dirty="0"/>
              <a:t>multiple</a:t>
            </a:r>
            <a:r>
              <a:rPr lang="en-US" sz="2800" dirty="0"/>
              <a:t> tests, for a </a:t>
            </a:r>
            <a:r>
              <a:rPr lang="en-US" sz="2800" u="sng" dirty="0"/>
              <a:t>long</a:t>
            </a:r>
            <a:r>
              <a:rPr lang="en-US" sz="2800" dirty="0"/>
              <a:t> time</a:t>
            </a:r>
          </a:p>
        </p:txBody>
      </p:sp>
    </p:spTree>
    <p:extLst>
      <p:ext uri="{BB962C8B-B14F-4D97-AF65-F5344CB8AC3E}">
        <p14:creationId xmlns:p14="http://schemas.microsoft.com/office/powerpoint/2010/main" val="1065824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E988-9C5E-094D-A9AD-91CB29189BFB}"/>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E8263120-0835-5E48-8BEE-A7D2E4C85340}"/>
              </a:ext>
            </a:extLst>
          </p:cNvPr>
          <p:cNvSpPr>
            <a:spLocks noGrp="1"/>
          </p:cNvSpPr>
          <p:nvPr>
            <p:ph idx="1"/>
          </p:nvPr>
        </p:nvSpPr>
        <p:spPr>
          <a:xfrm>
            <a:off x="838200" y="1193800"/>
            <a:ext cx="10515600" cy="5415547"/>
          </a:xfrm>
        </p:spPr>
        <p:txBody>
          <a:bodyPr>
            <a:normAutofit/>
          </a:bodyPr>
          <a:lstStyle/>
          <a:p>
            <a:r>
              <a:rPr lang="en-US" dirty="0"/>
              <a:t>Hypothesis tests use the idea of sampling variability to test whether a null hypothesis is </a:t>
            </a:r>
            <a:r>
              <a:rPr lang="en-US" b="1" dirty="0"/>
              <a:t>not </a:t>
            </a:r>
            <a:r>
              <a:rPr lang="en-US" dirty="0"/>
              <a:t>true</a:t>
            </a:r>
          </a:p>
          <a:p>
            <a:r>
              <a:rPr lang="en-US" dirty="0"/>
              <a:t>You should know:</a:t>
            </a:r>
          </a:p>
          <a:p>
            <a:pPr lvl="1"/>
            <a:r>
              <a:rPr lang="en-US" dirty="0"/>
              <a:t>What test to use (we’ll cover the last one next class)</a:t>
            </a:r>
          </a:p>
          <a:p>
            <a:pPr lvl="1"/>
            <a:r>
              <a:rPr lang="en-US" dirty="0"/>
              <a:t>How to form a null/alternative hypothesis</a:t>
            </a:r>
          </a:p>
          <a:p>
            <a:pPr lvl="1"/>
            <a:r>
              <a:rPr lang="en-US" dirty="0"/>
              <a:t>How to use Excel (or R) to carry out a test</a:t>
            </a:r>
          </a:p>
          <a:p>
            <a:pPr lvl="1"/>
            <a:r>
              <a:rPr lang="en-US" dirty="0"/>
              <a:t>How to interpret the results</a:t>
            </a:r>
          </a:p>
          <a:p>
            <a:r>
              <a:rPr lang="en-US" dirty="0"/>
              <a:t>There are many pitfalls: be aware of one vs. two-sided tests, multiple comparisons, and power</a:t>
            </a:r>
          </a:p>
          <a:p>
            <a:pPr marL="0" indent="0">
              <a:buNone/>
            </a:pPr>
            <a:endParaRPr lang="en-US" dirty="0"/>
          </a:p>
          <a:p>
            <a:pPr marL="0" indent="0" algn="ctr">
              <a:buNone/>
            </a:pPr>
            <a:r>
              <a:rPr lang="en-US" b="1" dirty="0"/>
              <a:t>Next two classes:</a:t>
            </a:r>
            <a:r>
              <a:rPr lang="en-US" dirty="0"/>
              <a:t> Regression</a:t>
            </a:r>
            <a:endParaRPr lang="en-US" b="1" dirty="0"/>
          </a:p>
        </p:txBody>
      </p:sp>
    </p:spTree>
    <p:extLst>
      <p:ext uri="{BB962C8B-B14F-4D97-AF65-F5344CB8AC3E}">
        <p14:creationId xmlns:p14="http://schemas.microsoft.com/office/powerpoint/2010/main" val="1846098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C12EA-737F-9F46-91C5-62E41A7D737A}"/>
              </a:ext>
            </a:extLst>
          </p:cNvPr>
          <p:cNvSpPr>
            <a:spLocks noGrp="1"/>
          </p:cNvSpPr>
          <p:nvPr>
            <p:ph type="title"/>
          </p:nvPr>
        </p:nvSpPr>
        <p:spPr/>
        <p:txBody>
          <a:bodyPr/>
          <a:lstStyle/>
          <a:p>
            <a:r>
              <a:rPr lang="en-US" dirty="0"/>
              <a:t>Mary Berry’s New Cookbook</a:t>
            </a:r>
          </a:p>
        </p:txBody>
      </p:sp>
      <p:pic>
        <p:nvPicPr>
          <p:cNvPr id="4" name="Picture 3">
            <a:extLst>
              <a:ext uri="{FF2B5EF4-FFF2-40B4-BE49-F238E27FC236}">
                <a16:creationId xmlns:a16="http://schemas.microsoft.com/office/drawing/2014/main" id="{318B8C4C-537F-9744-8C98-D231886993B2}"/>
              </a:ext>
            </a:extLst>
          </p:cNvPr>
          <p:cNvPicPr>
            <a:picLocks noChangeAspect="1"/>
          </p:cNvPicPr>
          <p:nvPr/>
        </p:nvPicPr>
        <p:blipFill>
          <a:blip r:embed="rId3"/>
          <a:stretch>
            <a:fillRect/>
          </a:stretch>
        </p:blipFill>
        <p:spPr>
          <a:xfrm>
            <a:off x="796118" y="1280047"/>
            <a:ext cx="3810000" cy="4953000"/>
          </a:xfrm>
          <a:prstGeom prst="rect">
            <a:avLst/>
          </a:prstGeom>
        </p:spPr>
      </p:pic>
      <p:sp>
        <p:nvSpPr>
          <p:cNvPr id="5" name="TextBox 4">
            <a:extLst>
              <a:ext uri="{FF2B5EF4-FFF2-40B4-BE49-F238E27FC236}">
                <a16:creationId xmlns:a16="http://schemas.microsoft.com/office/drawing/2014/main" id="{48115522-9EB2-7C4C-8C51-48B392FA870C}"/>
              </a:ext>
            </a:extLst>
          </p:cNvPr>
          <p:cNvSpPr txBox="1"/>
          <p:nvPr/>
        </p:nvSpPr>
        <p:spPr>
          <a:xfrm>
            <a:off x="5199798" y="1280047"/>
            <a:ext cx="6389228" cy="2954655"/>
          </a:xfrm>
          <a:prstGeom prst="rect">
            <a:avLst/>
          </a:prstGeom>
          <a:noFill/>
        </p:spPr>
        <p:txBody>
          <a:bodyPr wrap="square" rtlCol="0">
            <a:spAutoFit/>
          </a:bodyPr>
          <a:lstStyle/>
          <a:p>
            <a:pPr algn="ctr"/>
            <a:r>
              <a:rPr lang="en-US" sz="2400" b="1" i="1" dirty="0"/>
              <a:t>How should Mary price her new book?</a:t>
            </a:r>
          </a:p>
          <a:p>
            <a:pPr algn="ctr"/>
            <a:endParaRPr lang="en-US" sz="1200" dirty="0"/>
          </a:p>
          <a:p>
            <a:pPr marL="342900" indent="-342900">
              <a:spcBef>
                <a:spcPts val="1200"/>
              </a:spcBef>
              <a:buFont typeface="Arial" panose="020B0604020202020204" pitchFamily="34" charset="0"/>
              <a:buChar char="•"/>
            </a:pPr>
            <a:r>
              <a:rPr lang="en-US" sz="2400" dirty="0"/>
              <a:t>Her last book retailed for $34.99</a:t>
            </a:r>
          </a:p>
          <a:p>
            <a:pPr marL="342900" indent="-342900">
              <a:spcBef>
                <a:spcPts val="1200"/>
              </a:spcBef>
              <a:buFont typeface="Arial" panose="020B0604020202020204" pitchFamily="34" charset="0"/>
              <a:buChar char="•"/>
            </a:pPr>
            <a:r>
              <a:rPr lang="en-US" sz="2400" dirty="0"/>
              <a:t>This time, she thinks it can sell for more</a:t>
            </a:r>
          </a:p>
          <a:p>
            <a:pPr marL="342900" indent="-342900">
              <a:spcBef>
                <a:spcPts val="1200"/>
              </a:spcBef>
              <a:buFont typeface="Arial" panose="020B0604020202020204" pitchFamily="34" charset="0"/>
              <a:buChar char="•"/>
            </a:pPr>
            <a:r>
              <a:rPr lang="en-US" sz="2400" dirty="0"/>
              <a:t>She surveys 20 random Americans, asking them their willingness-to-pay (WTP) </a:t>
            </a:r>
          </a:p>
          <a:p>
            <a:pPr marL="342900" indent="-342900">
              <a:buFont typeface="Arial" panose="020B0604020202020204" pitchFamily="34" charset="0"/>
              <a:buChar char="•"/>
            </a:pPr>
            <a:endParaRPr lang="en-US" sz="2400" dirty="0"/>
          </a:p>
        </p:txBody>
      </p:sp>
      <p:pic>
        <p:nvPicPr>
          <p:cNvPr id="8" name="Picture 7">
            <a:extLst>
              <a:ext uri="{FF2B5EF4-FFF2-40B4-BE49-F238E27FC236}">
                <a16:creationId xmlns:a16="http://schemas.microsoft.com/office/drawing/2014/main" id="{04E7B26F-2DF3-7049-AF14-2FF14FC68ED5}"/>
              </a:ext>
            </a:extLst>
          </p:cNvPr>
          <p:cNvPicPr>
            <a:picLocks noChangeAspect="1"/>
          </p:cNvPicPr>
          <p:nvPr/>
        </p:nvPicPr>
        <p:blipFill>
          <a:blip r:embed="rId4"/>
          <a:stretch>
            <a:fillRect/>
          </a:stretch>
        </p:blipFill>
        <p:spPr>
          <a:xfrm>
            <a:off x="4999728" y="3848100"/>
            <a:ext cx="3762375" cy="3009900"/>
          </a:xfrm>
          <a:prstGeom prst="rect">
            <a:avLst/>
          </a:prstGeom>
        </p:spPr>
      </p:pic>
      <p:sp>
        <p:nvSpPr>
          <p:cNvPr id="7" name="Rectangle 6">
            <a:extLst>
              <a:ext uri="{FF2B5EF4-FFF2-40B4-BE49-F238E27FC236}">
                <a16:creationId xmlns:a16="http://schemas.microsoft.com/office/drawing/2014/main" id="{C532E689-B534-F147-89BD-257BABAA6906}"/>
              </a:ext>
            </a:extLst>
          </p:cNvPr>
          <p:cNvSpPr/>
          <p:nvPr/>
        </p:nvSpPr>
        <p:spPr>
          <a:xfrm>
            <a:off x="7275544" y="4585473"/>
            <a:ext cx="1588397" cy="769441"/>
          </a:xfrm>
          <a:prstGeom prst="rect">
            <a:avLst/>
          </a:prstGeom>
          <a:solidFill>
            <a:srgbClr val="F2C100">
              <a:alpha val="20000"/>
            </a:srgbClr>
          </a:solidFill>
          <a:ln>
            <a:solidFill>
              <a:schemeClr val="tx1"/>
            </a:solidFill>
          </a:ln>
        </p:spPr>
        <p:txBody>
          <a:bodyPr wrap="square">
            <a:spAutoFit/>
          </a:bodyPr>
          <a:lstStyle/>
          <a:p>
            <a:r>
              <a:rPr lang="en-US" sz="2200" dirty="0"/>
              <a:t>Mean: 36.5</a:t>
            </a:r>
          </a:p>
          <a:p>
            <a:r>
              <a:rPr lang="en-US" sz="2200" dirty="0"/>
              <a:t>SD: 8.5</a:t>
            </a:r>
          </a:p>
        </p:txBody>
      </p:sp>
      <p:sp>
        <p:nvSpPr>
          <p:cNvPr id="9" name="Rectangle 8">
            <a:extLst>
              <a:ext uri="{FF2B5EF4-FFF2-40B4-BE49-F238E27FC236}">
                <a16:creationId xmlns:a16="http://schemas.microsoft.com/office/drawing/2014/main" id="{7B619F96-13CE-EF44-8420-5942102B2286}"/>
              </a:ext>
            </a:extLst>
          </p:cNvPr>
          <p:cNvSpPr/>
          <p:nvPr/>
        </p:nvSpPr>
        <p:spPr>
          <a:xfrm>
            <a:off x="8863941" y="4568220"/>
            <a:ext cx="2992016" cy="1569660"/>
          </a:xfrm>
          <a:prstGeom prst="rect">
            <a:avLst/>
          </a:prstGeom>
        </p:spPr>
        <p:txBody>
          <a:bodyPr wrap="square">
            <a:spAutoFit/>
          </a:bodyPr>
          <a:lstStyle/>
          <a:p>
            <a:pPr algn="ctr"/>
            <a:r>
              <a:rPr lang="en-US" sz="2400" b="1" dirty="0">
                <a:solidFill>
                  <a:schemeClr val="accent3"/>
                </a:solidFill>
              </a:rPr>
              <a:t>Is this enough information to go ahead with the price raise?</a:t>
            </a:r>
            <a:endParaRPr lang="en-US" sz="2400" dirty="0">
              <a:solidFill>
                <a:schemeClr val="accent3"/>
              </a:solidFill>
            </a:endParaRPr>
          </a:p>
        </p:txBody>
      </p:sp>
    </p:spTree>
    <p:extLst>
      <p:ext uri="{BB962C8B-B14F-4D97-AF65-F5344CB8AC3E}">
        <p14:creationId xmlns:p14="http://schemas.microsoft.com/office/powerpoint/2010/main" val="1084759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9045B-41FE-DD47-AF7C-4FB51BA876AA}"/>
              </a:ext>
            </a:extLst>
          </p:cNvPr>
          <p:cNvSpPr>
            <a:spLocks noGrp="1"/>
          </p:cNvSpPr>
          <p:nvPr>
            <p:ph type="title"/>
          </p:nvPr>
        </p:nvSpPr>
        <p:spPr/>
        <p:txBody>
          <a:bodyPr/>
          <a:lstStyle/>
          <a:p>
            <a:r>
              <a:rPr lang="en-US" dirty="0"/>
              <a:t>Important Terms</a:t>
            </a:r>
          </a:p>
        </p:txBody>
      </p:sp>
      <p:sp>
        <p:nvSpPr>
          <p:cNvPr id="3" name="Content Placeholder 2">
            <a:extLst>
              <a:ext uri="{FF2B5EF4-FFF2-40B4-BE49-F238E27FC236}">
                <a16:creationId xmlns:a16="http://schemas.microsoft.com/office/drawing/2014/main" id="{3ADDA31E-7D2D-D848-A110-CF8F777F5C95}"/>
              </a:ext>
            </a:extLst>
          </p:cNvPr>
          <p:cNvSpPr>
            <a:spLocks noGrp="1"/>
          </p:cNvSpPr>
          <p:nvPr>
            <p:ph idx="1"/>
          </p:nvPr>
        </p:nvSpPr>
        <p:spPr/>
        <p:txBody>
          <a:bodyPr anchor="ctr">
            <a:normAutofit/>
          </a:bodyPr>
          <a:lstStyle/>
          <a:p>
            <a:r>
              <a:rPr lang="en-US" b="1" dirty="0"/>
              <a:t>Population: </a:t>
            </a:r>
            <a:r>
              <a:rPr lang="en-US" dirty="0"/>
              <a:t>the group you’re interested in</a:t>
            </a:r>
            <a:endParaRPr lang="en-US" b="1" dirty="0"/>
          </a:p>
          <a:p>
            <a:pPr marL="0" indent="0" algn="ctr">
              <a:buNone/>
            </a:pPr>
            <a:r>
              <a:rPr lang="en-US" i="1" dirty="0">
                <a:solidFill>
                  <a:schemeClr val="accent5"/>
                </a:solidFill>
              </a:rPr>
              <a:t>All Americans </a:t>
            </a:r>
            <a:endParaRPr lang="en-US" sz="1200" dirty="0"/>
          </a:p>
          <a:p>
            <a:pPr>
              <a:spcBef>
                <a:spcPts val="2200"/>
              </a:spcBef>
            </a:pPr>
            <a:r>
              <a:rPr lang="en-US" b="1" dirty="0"/>
              <a:t>Population Parameter: </a:t>
            </a:r>
            <a:r>
              <a:rPr lang="en-US" dirty="0"/>
              <a:t>the thing you want to know</a:t>
            </a:r>
          </a:p>
          <a:p>
            <a:pPr marL="0" indent="0" algn="ctr">
              <a:buNone/>
            </a:pPr>
            <a:r>
              <a:rPr lang="en-US" i="1" dirty="0">
                <a:solidFill>
                  <a:schemeClr val="accent5"/>
                </a:solidFill>
              </a:rPr>
              <a:t>Mean WTP</a:t>
            </a:r>
            <a:endParaRPr lang="en-US" b="1" dirty="0"/>
          </a:p>
          <a:p>
            <a:pPr>
              <a:spcBef>
                <a:spcPts val="2200"/>
              </a:spcBef>
            </a:pPr>
            <a:r>
              <a:rPr lang="en-US" b="1" dirty="0"/>
              <a:t>Sample</a:t>
            </a:r>
            <a:r>
              <a:rPr lang="en-US" dirty="0"/>
              <a:t>: the people you actually measured (</a:t>
            </a:r>
            <a:r>
              <a:rPr lang="en-US" u="sng" dirty="0"/>
              <a:t>randomly sampled</a:t>
            </a:r>
            <a:r>
              <a:rPr lang="en-US" dirty="0"/>
              <a:t>)</a:t>
            </a:r>
          </a:p>
          <a:p>
            <a:pPr marL="0" indent="0" algn="ctr">
              <a:buNone/>
            </a:pPr>
            <a:r>
              <a:rPr lang="en-US" i="1" dirty="0">
                <a:solidFill>
                  <a:schemeClr val="accent5"/>
                </a:solidFill>
              </a:rPr>
              <a:t>20 random Americans</a:t>
            </a:r>
          </a:p>
          <a:p>
            <a:pPr>
              <a:spcBef>
                <a:spcPts val="2200"/>
              </a:spcBef>
            </a:pPr>
            <a:r>
              <a:rPr lang="en-US" b="1" dirty="0"/>
              <a:t>Sample Estimate </a:t>
            </a:r>
            <a:r>
              <a:rPr lang="en-US" dirty="0"/>
              <a:t>(also just </a:t>
            </a:r>
            <a:r>
              <a:rPr lang="en-US" i="1" dirty="0"/>
              <a:t>the </a:t>
            </a:r>
            <a:r>
              <a:rPr lang="en-US" b="1" dirty="0"/>
              <a:t>Estimate</a:t>
            </a:r>
            <a:r>
              <a:rPr lang="en-US" dirty="0"/>
              <a:t>): the thing you want to know computed from the people you actually measured</a:t>
            </a:r>
          </a:p>
          <a:p>
            <a:pPr marL="0" indent="0" algn="ctr">
              <a:buNone/>
            </a:pPr>
            <a:r>
              <a:rPr lang="en-US" i="1" dirty="0">
                <a:solidFill>
                  <a:schemeClr val="accent5"/>
                </a:solidFill>
              </a:rPr>
              <a:t>Estimate of Mean WTP </a:t>
            </a:r>
            <a:r>
              <a:rPr lang="en-US" dirty="0">
                <a:solidFill>
                  <a:schemeClr val="accent5"/>
                </a:solidFill>
              </a:rPr>
              <a:t>= 36.5</a:t>
            </a:r>
          </a:p>
        </p:txBody>
      </p:sp>
    </p:spTree>
    <p:extLst>
      <p:ext uri="{BB962C8B-B14F-4D97-AF65-F5344CB8AC3E}">
        <p14:creationId xmlns:p14="http://schemas.microsoft.com/office/powerpoint/2010/main" val="403939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sp>
        <p:nvSpPr>
          <p:cNvPr id="4" name="Smiley Face 3">
            <a:extLst>
              <a:ext uri="{FF2B5EF4-FFF2-40B4-BE49-F238E27FC236}">
                <a16:creationId xmlns:a16="http://schemas.microsoft.com/office/drawing/2014/main" id="{72934460-B9AA-F643-8A85-0E46817EB44C}"/>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miley Face 4">
            <a:extLst>
              <a:ext uri="{FF2B5EF4-FFF2-40B4-BE49-F238E27FC236}">
                <a16:creationId xmlns:a16="http://schemas.microsoft.com/office/drawing/2014/main" id="{F89CBD72-9D64-E142-814E-59DA5B246DEC}"/>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miley Face 5">
            <a:extLst>
              <a:ext uri="{FF2B5EF4-FFF2-40B4-BE49-F238E27FC236}">
                <a16:creationId xmlns:a16="http://schemas.microsoft.com/office/drawing/2014/main" id="{C6A29232-DB5B-9D49-BB23-D197BD468765}"/>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miley Face 7">
            <a:extLst>
              <a:ext uri="{FF2B5EF4-FFF2-40B4-BE49-F238E27FC236}">
                <a16:creationId xmlns:a16="http://schemas.microsoft.com/office/drawing/2014/main" id="{A52F4159-2258-BA4D-B8CE-582F8ABB4AF1}"/>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miley Face 8">
            <a:extLst>
              <a:ext uri="{FF2B5EF4-FFF2-40B4-BE49-F238E27FC236}">
                <a16:creationId xmlns:a16="http://schemas.microsoft.com/office/drawing/2014/main" id="{F47B91C5-15D5-C04E-B1D9-ADF152197EC5}"/>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miley Face 9">
            <a:extLst>
              <a:ext uri="{FF2B5EF4-FFF2-40B4-BE49-F238E27FC236}">
                <a16:creationId xmlns:a16="http://schemas.microsoft.com/office/drawing/2014/main" id="{6929B290-9735-A342-881F-8D8664E9FCAC}"/>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miley Face 11">
            <a:extLst>
              <a:ext uri="{FF2B5EF4-FFF2-40B4-BE49-F238E27FC236}">
                <a16:creationId xmlns:a16="http://schemas.microsoft.com/office/drawing/2014/main" id="{3AD6C375-8C91-D64A-98FF-6B8DF279FBF7}"/>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miley Face 12">
            <a:extLst>
              <a:ext uri="{FF2B5EF4-FFF2-40B4-BE49-F238E27FC236}">
                <a16:creationId xmlns:a16="http://schemas.microsoft.com/office/drawing/2014/main" id="{B90944B1-2216-B349-9552-4E67370DD6FA}"/>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miley Face 13">
            <a:extLst>
              <a:ext uri="{FF2B5EF4-FFF2-40B4-BE49-F238E27FC236}">
                <a16:creationId xmlns:a16="http://schemas.microsoft.com/office/drawing/2014/main" id="{1C34D028-F5A7-0F49-8C5E-4471E37D790B}"/>
              </a:ext>
            </a:extLst>
          </p:cNvPr>
          <p:cNvSpPr/>
          <p:nvPr/>
        </p:nvSpPr>
        <p:spPr>
          <a:xfrm>
            <a:off x="784501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miley Face 14">
            <a:extLst>
              <a:ext uri="{FF2B5EF4-FFF2-40B4-BE49-F238E27FC236}">
                <a16:creationId xmlns:a16="http://schemas.microsoft.com/office/drawing/2014/main" id="{BADD4B6D-957C-7E44-AC49-479CA35F4629}"/>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miley Face 15">
            <a:extLst>
              <a:ext uri="{FF2B5EF4-FFF2-40B4-BE49-F238E27FC236}">
                <a16:creationId xmlns:a16="http://schemas.microsoft.com/office/drawing/2014/main" id="{026309F1-C2D2-0648-8351-55C3B9764ED4}"/>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miley Face 16">
            <a:extLst>
              <a:ext uri="{FF2B5EF4-FFF2-40B4-BE49-F238E27FC236}">
                <a16:creationId xmlns:a16="http://schemas.microsoft.com/office/drawing/2014/main" id="{23FF3097-C31C-654E-9B12-0F7269C25323}"/>
              </a:ext>
            </a:extLst>
          </p:cNvPr>
          <p:cNvSpPr/>
          <p:nvPr/>
        </p:nvSpPr>
        <p:spPr>
          <a:xfrm>
            <a:off x="696236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miley Face 17">
            <a:extLst>
              <a:ext uri="{FF2B5EF4-FFF2-40B4-BE49-F238E27FC236}">
                <a16:creationId xmlns:a16="http://schemas.microsoft.com/office/drawing/2014/main" id="{815B7DEA-73E5-284D-B875-6F682ADBE5E9}"/>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miley Face 18">
            <a:extLst>
              <a:ext uri="{FF2B5EF4-FFF2-40B4-BE49-F238E27FC236}">
                <a16:creationId xmlns:a16="http://schemas.microsoft.com/office/drawing/2014/main" id="{5EA03989-6B93-F04D-95CC-A5AE6D0DDA36}"/>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miley Face 19">
            <a:extLst>
              <a:ext uri="{FF2B5EF4-FFF2-40B4-BE49-F238E27FC236}">
                <a16:creationId xmlns:a16="http://schemas.microsoft.com/office/drawing/2014/main" id="{73639625-CDD5-2C44-9C82-CF62B009993D}"/>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miley Face 20">
            <a:extLst>
              <a:ext uri="{FF2B5EF4-FFF2-40B4-BE49-F238E27FC236}">
                <a16:creationId xmlns:a16="http://schemas.microsoft.com/office/drawing/2014/main" id="{843F19C1-060B-0748-ACAC-19A13DBB5569}"/>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miley Face 21">
            <a:extLst>
              <a:ext uri="{FF2B5EF4-FFF2-40B4-BE49-F238E27FC236}">
                <a16:creationId xmlns:a16="http://schemas.microsoft.com/office/drawing/2014/main" id="{D8F3FFF9-6982-454E-A6C6-BEE62C95489E}"/>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miley Face 22">
            <a:extLst>
              <a:ext uri="{FF2B5EF4-FFF2-40B4-BE49-F238E27FC236}">
                <a16:creationId xmlns:a16="http://schemas.microsoft.com/office/drawing/2014/main" id="{6EBC6DCF-7DD0-A24A-92A3-5C81E03D89C1}"/>
              </a:ext>
            </a:extLst>
          </p:cNvPr>
          <p:cNvSpPr/>
          <p:nvPr/>
        </p:nvSpPr>
        <p:spPr>
          <a:xfrm>
            <a:off x="10264360" y="1286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Smiley Face 24">
            <a:extLst>
              <a:ext uri="{FF2B5EF4-FFF2-40B4-BE49-F238E27FC236}">
                <a16:creationId xmlns:a16="http://schemas.microsoft.com/office/drawing/2014/main" id="{C2F33EBF-8135-274A-9575-C604541FBFC9}"/>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miley Face 25">
            <a:extLst>
              <a:ext uri="{FF2B5EF4-FFF2-40B4-BE49-F238E27FC236}">
                <a16:creationId xmlns:a16="http://schemas.microsoft.com/office/drawing/2014/main" id="{6D8A1680-5B56-3E42-998E-096944A1A5A2}"/>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miley Face 26">
            <a:extLst>
              <a:ext uri="{FF2B5EF4-FFF2-40B4-BE49-F238E27FC236}">
                <a16:creationId xmlns:a16="http://schemas.microsoft.com/office/drawing/2014/main" id="{56C1DD03-D9BF-F941-8429-5E4CEBB04BBC}"/>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Smiley Face 27">
            <a:extLst>
              <a:ext uri="{FF2B5EF4-FFF2-40B4-BE49-F238E27FC236}">
                <a16:creationId xmlns:a16="http://schemas.microsoft.com/office/drawing/2014/main" id="{694F9D07-0145-C242-9580-0D1938119AB8}"/>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miley Face 28">
            <a:extLst>
              <a:ext uri="{FF2B5EF4-FFF2-40B4-BE49-F238E27FC236}">
                <a16:creationId xmlns:a16="http://schemas.microsoft.com/office/drawing/2014/main" id="{8ACDB14B-2C85-6E4F-A113-558076346B98}"/>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miley Face 29">
            <a:extLst>
              <a:ext uri="{FF2B5EF4-FFF2-40B4-BE49-F238E27FC236}">
                <a16:creationId xmlns:a16="http://schemas.microsoft.com/office/drawing/2014/main" id="{611004CD-46E3-D846-B7FD-3DC27BA02690}"/>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miley Face 30">
            <a:extLst>
              <a:ext uri="{FF2B5EF4-FFF2-40B4-BE49-F238E27FC236}">
                <a16:creationId xmlns:a16="http://schemas.microsoft.com/office/drawing/2014/main" id="{FC98311A-0042-F949-BF07-2623F62151FD}"/>
              </a:ext>
            </a:extLst>
          </p:cNvPr>
          <p:cNvSpPr/>
          <p:nvPr/>
        </p:nvSpPr>
        <p:spPr>
          <a:xfrm>
            <a:off x="886101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miley Face 31">
            <a:extLst>
              <a:ext uri="{FF2B5EF4-FFF2-40B4-BE49-F238E27FC236}">
                <a16:creationId xmlns:a16="http://schemas.microsoft.com/office/drawing/2014/main" id="{3FB65EE8-3761-9340-B114-DDE6E711CA40}"/>
              </a:ext>
            </a:extLst>
          </p:cNvPr>
          <p:cNvSpPr/>
          <p:nvPr/>
        </p:nvSpPr>
        <p:spPr>
          <a:xfrm>
            <a:off x="7387810" y="2726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Smiley Face 32">
            <a:extLst>
              <a:ext uri="{FF2B5EF4-FFF2-40B4-BE49-F238E27FC236}">
                <a16:creationId xmlns:a16="http://schemas.microsoft.com/office/drawing/2014/main" id="{67A921E7-8226-5F48-A21E-5BBDD5F85FD0}"/>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miley Face 33">
            <a:extLst>
              <a:ext uri="{FF2B5EF4-FFF2-40B4-BE49-F238E27FC236}">
                <a16:creationId xmlns:a16="http://schemas.microsoft.com/office/drawing/2014/main" id="{EE249CBB-C58E-F34F-BFE3-5AF5243163CB}"/>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miley Face 34">
            <a:extLst>
              <a:ext uri="{FF2B5EF4-FFF2-40B4-BE49-F238E27FC236}">
                <a16:creationId xmlns:a16="http://schemas.microsoft.com/office/drawing/2014/main" id="{35D45C1C-392E-DE4B-A5D0-4A1468633570}"/>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miley Face 35">
            <a:extLst>
              <a:ext uri="{FF2B5EF4-FFF2-40B4-BE49-F238E27FC236}">
                <a16:creationId xmlns:a16="http://schemas.microsoft.com/office/drawing/2014/main" id="{2A9429E4-67C6-8E43-9535-8435C16686E1}"/>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Smiley Face 37">
            <a:extLst>
              <a:ext uri="{FF2B5EF4-FFF2-40B4-BE49-F238E27FC236}">
                <a16:creationId xmlns:a16="http://schemas.microsoft.com/office/drawing/2014/main" id="{BDDD962A-3549-2C4F-8FBC-FD1576FB4F82}"/>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miley Face 39">
            <a:extLst>
              <a:ext uri="{FF2B5EF4-FFF2-40B4-BE49-F238E27FC236}">
                <a16:creationId xmlns:a16="http://schemas.microsoft.com/office/drawing/2014/main" id="{8D5AC89A-C862-5D40-8EDC-4403DFD501F8}"/>
              </a:ext>
            </a:extLst>
          </p:cNvPr>
          <p:cNvSpPr/>
          <p:nvPr/>
        </p:nvSpPr>
        <p:spPr>
          <a:xfrm>
            <a:off x="7527510" y="3124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miley Face 40">
            <a:extLst>
              <a:ext uri="{FF2B5EF4-FFF2-40B4-BE49-F238E27FC236}">
                <a16:creationId xmlns:a16="http://schemas.microsoft.com/office/drawing/2014/main" id="{7D795C61-4D37-3B42-BCE8-1F75D008174F}"/>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Smiley Face 42">
            <a:extLst>
              <a:ext uri="{FF2B5EF4-FFF2-40B4-BE49-F238E27FC236}">
                <a16:creationId xmlns:a16="http://schemas.microsoft.com/office/drawing/2014/main" id="{1585E479-477C-CD42-B074-C9A031B60024}"/>
              </a:ext>
            </a:extLst>
          </p:cNvPr>
          <p:cNvSpPr/>
          <p:nvPr/>
        </p:nvSpPr>
        <p:spPr>
          <a:xfrm>
            <a:off x="8772110" y="3929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miley Face 43">
            <a:extLst>
              <a:ext uri="{FF2B5EF4-FFF2-40B4-BE49-F238E27FC236}">
                <a16:creationId xmlns:a16="http://schemas.microsoft.com/office/drawing/2014/main" id="{F69D58F3-43B1-D244-996A-7A7DF2FB05C8}"/>
              </a:ext>
            </a:extLst>
          </p:cNvPr>
          <p:cNvSpPr/>
          <p:nvPr/>
        </p:nvSpPr>
        <p:spPr>
          <a:xfrm>
            <a:off x="8784810" y="34546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miley Face 44">
            <a:extLst>
              <a:ext uri="{FF2B5EF4-FFF2-40B4-BE49-F238E27FC236}">
                <a16:creationId xmlns:a16="http://schemas.microsoft.com/office/drawing/2014/main" id="{3DC1DF53-DDB3-CC45-9A87-C6F0666D4159}"/>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miley Face 45">
            <a:extLst>
              <a:ext uri="{FF2B5EF4-FFF2-40B4-BE49-F238E27FC236}">
                <a16:creationId xmlns:a16="http://schemas.microsoft.com/office/drawing/2014/main" id="{EAFF0188-4AD9-5B4D-B3FF-31DEEA9D9E5E}"/>
              </a:ext>
            </a:extLst>
          </p:cNvPr>
          <p:cNvSpPr/>
          <p:nvPr/>
        </p:nvSpPr>
        <p:spPr>
          <a:xfrm>
            <a:off x="928011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Smiley Face 47">
            <a:extLst>
              <a:ext uri="{FF2B5EF4-FFF2-40B4-BE49-F238E27FC236}">
                <a16:creationId xmlns:a16="http://schemas.microsoft.com/office/drawing/2014/main" id="{EFBB5DC4-2253-194F-BD82-7B08F46E623F}"/>
              </a:ext>
            </a:extLst>
          </p:cNvPr>
          <p:cNvSpPr/>
          <p:nvPr/>
        </p:nvSpPr>
        <p:spPr>
          <a:xfrm>
            <a:off x="9800810" y="2979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Smiley Face 48">
            <a:extLst>
              <a:ext uri="{FF2B5EF4-FFF2-40B4-BE49-F238E27FC236}">
                <a16:creationId xmlns:a16="http://schemas.microsoft.com/office/drawing/2014/main" id="{203FAABD-5619-3B4A-8426-AAF30CC5A47A}"/>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Smiley Face 50">
            <a:extLst>
              <a:ext uri="{FF2B5EF4-FFF2-40B4-BE49-F238E27FC236}">
                <a16:creationId xmlns:a16="http://schemas.microsoft.com/office/drawing/2014/main" id="{78F69250-9BBD-4345-9BF6-C59472B4553D}"/>
              </a:ext>
            </a:extLst>
          </p:cNvPr>
          <p:cNvSpPr/>
          <p:nvPr/>
        </p:nvSpPr>
        <p:spPr>
          <a:xfrm>
            <a:off x="106136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Smiley Face 51">
            <a:extLst>
              <a:ext uri="{FF2B5EF4-FFF2-40B4-BE49-F238E27FC236}">
                <a16:creationId xmlns:a16="http://schemas.microsoft.com/office/drawing/2014/main" id="{13548FDB-8436-DE4E-8B14-5160F565ECD0}"/>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Smiley Face 52">
            <a:extLst>
              <a:ext uri="{FF2B5EF4-FFF2-40B4-BE49-F238E27FC236}">
                <a16:creationId xmlns:a16="http://schemas.microsoft.com/office/drawing/2014/main" id="{95176661-3849-7149-8038-03596A8A91F8}"/>
              </a:ext>
            </a:extLst>
          </p:cNvPr>
          <p:cNvSpPr/>
          <p:nvPr/>
        </p:nvSpPr>
        <p:spPr>
          <a:xfrm>
            <a:off x="9661110" y="40022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miley Face 53">
            <a:extLst>
              <a:ext uri="{FF2B5EF4-FFF2-40B4-BE49-F238E27FC236}">
                <a16:creationId xmlns:a16="http://schemas.microsoft.com/office/drawing/2014/main" id="{2FA378F8-539A-8042-B52F-4AAEC8A311F2}"/>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Smiley Face 55">
            <a:extLst>
              <a:ext uri="{FF2B5EF4-FFF2-40B4-BE49-F238E27FC236}">
                <a16:creationId xmlns:a16="http://schemas.microsoft.com/office/drawing/2014/main" id="{7039751B-053B-714C-8847-726E7A75AC1F}"/>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Smiley Face 56">
            <a:extLst>
              <a:ext uri="{FF2B5EF4-FFF2-40B4-BE49-F238E27FC236}">
                <a16:creationId xmlns:a16="http://schemas.microsoft.com/office/drawing/2014/main" id="{FFB8F70A-D12E-A641-8DB2-19D9907E457E}"/>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Smiley Face 57">
            <a:extLst>
              <a:ext uri="{FF2B5EF4-FFF2-40B4-BE49-F238E27FC236}">
                <a16:creationId xmlns:a16="http://schemas.microsoft.com/office/drawing/2014/main" id="{DB3042F8-E386-B240-94D2-A97274B00031}"/>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Smiley Face 58">
            <a:extLst>
              <a:ext uri="{FF2B5EF4-FFF2-40B4-BE49-F238E27FC236}">
                <a16:creationId xmlns:a16="http://schemas.microsoft.com/office/drawing/2014/main" id="{B66A62A4-7F79-334A-AFDB-189ADFEA88CD}"/>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miley Face 59">
            <a:extLst>
              <a:ext uri="{FF2B5EF4-FFF2-40B4-BE49-F238E27FC236}">
                <a16:creationId xmlns:a16="http://schemas.microsoft.com/office/drawing/2014/main" id="{DF99253E-8C74-B14C-AF1E-E22171846DF5}"/>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Smiley Face 60">
            <a:extLst>
              <a:ext uri="{FF2B5EF4-FFF2-40B4-BE49-F238E27FC236}">
                <a16:creationId xmlns:a16="http://schemas.microsoft.com/office/drawing/2014/main" id="{A668C6A5-BFE0-C44D-AE67-FBE4A364E2F6}"/>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Smiley Face 61">
            <a:extLst>
              <a:ext uri="{FF2B5EF4-FFF2-40B4-BE49-F238E27FC236}">
                <a16:creationId xmlns:a16="http://schemas.microsoft.com/office/drawing/2014/main" id="{7E971F6E-1726-FA47-A8D2-27C57CDBE85F}"/>
              </a:ext>
            </a:extLst>
          </p:cNvPr>
          <p:cNvSpPr/>
          <p:nvPr/>
        </p:nvSpPr>
        <p:spPr>
          <a:xfrm>
            <a:off x="11566110" y="21298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Smiley Face 62">
            <a:extLst>
              <a:ext uri="{FF2B5EF4-FFF2-40B4-BE49-F238E27FC236}">
                <a16:creationId xmlns:a16="http://schemas.microsoft.com/office/drawing/2014/main" id="{001271E5-7A05-8E44-998C-4B643BFFE12E}"/>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miley Face 64">
            <a:extLst>
              <a:ext uri="{FF2B5EF4-FFF2-40B4-BE49-F238E27FC236}">
                <a16:creationId xmlns:a16="http://schemas.microsoft.com/office/drawing/2014/main" id="{6E5EEA38-12CF-3F4C-8C16-1C4D4DC50FC0}"/>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Smiley Face 65">
            <a:extLst>
              <a:ext uri="{FF2B5EF4-FFF2-40B4-BE49-F238E27FC236}">
                <a16:creationId xmlns:a16="http://schemas.microsoft.com/office/drawing/2014/main" id="{6B7A33EA-2B9D-DE4D-8C8A-21E7CBE0E0C6}"/>
              </a:ext>
            </a:extLst>
          </p:cNvPr>
          <p:cNvSpPr/>
          <p:nvPr/>
        </p:nvSpPr>
        <p:spPr>
          <a:xfrm>
            <a:off x="10804110" y="151191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Smiley Face 66">
            <a:extLst>
              <a:ext uri="{FF2B5EF4-FFF2-40B4-BE49-F238E27FC236}">
                <a16:creationId xmlns:a16="http://schemas.microsoft.com/office/drawing/2014/main" id="{E4A6998C-4494-E240-A36A-BAF994C61409}"/>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Smiley Face 67">
            <a:extLst>
              <a:ext uri="{FF2B5EF4-FFF2-40B4-BE49-F238E27FC236}">
                <a16:creationId xmlns:a16="http://schemas.microsoft.com/office/drawing/2014/main" id="{675B5243-6BD2-DF41-9621-12BA018F4074}"/>
              </a:ext>
            </a:extLst>
          </p:cNvPr>
          <p:cNvSpPr/>
          <p:nvPr/>
        </p:nvSpPr>
        <p:spPr>
          <a:xfrm>
            <a:off x="1157881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Smiley Face 68">
            <a:extLst>
              <a:ext uri="{FF2B5EF4-FFF2-40B4-BE49-F238E27FC236}">
                <a16:creationId xmlns:a16="http://schemas.microsoft.com/office/drawing/2014/main" id="{1C65C8C4-5639-B047-9F16-1E0BF9CFF5B4}"/>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miley Face 69">
            <a:extLst>
              <a:ext uri="{FF2B5EF4-FFF2-40B4-BE49-F238E27FC236}">
                <a16:creationId xmlns:a16="http://schemas.microsoft.com/office/drawing/2014/main" id="{5A09A4AB-EDFF-AA4A-9551-62ECE25E9737}"/>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Smiley Face 71">
            <a:extLst>
              <a:ext uri="{FF2B5EF4-FFF2-40B4-BE49-F238E27FC236}">
                <a16:creationId xmlns:a16="http://schemas.microsoft.com/office/drawing/2014/main" id="{AF288F35-CEAF-F943-B2B9-9F9E84126211}"/>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Smiley Face 72">
            <a:extLst>
              <a:ext uri="{FF2B5EF4-FFF2-40B4-BE49-F238E27FC236}">
                <a16:creationId xmlns:a16="http://schemas.microsoft.com/office/drawing/2014/main" id="{F8F37F15-C083-2341-B90F-0CE04001B4B7}"/>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Smiley Face 75">
            <a:extLst>
              <a:ext uri="{FF2B5EF4-FFF2-40B4-BE49-F238E27FC236}">
                <a16:creationId xmlns:a16="http://schemas.microsoft.com/office/drawing/2014/main" id="{994E144E-0854-FD4A-A4EA-B621A4D0C508}"/>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Smiley Face 76">
            <a:extLst>
              <a:ext uri="{FF2B5EF4-FFF2-40B4-BE49-F238E27FC236}">
                <a16:creationId xmlns:a16="http://schemas.microsoft.com/office/drawing/2014/main" id="{3A5E7FA4-B451-1D42-9692-A89A5EF493B3}"/>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miley Face 77">
            <a:extLst>
              <a:ext uri="{FF2B5EF4-FFF2-40B4-BE49-F238E27FC236}">
                <a16:creationId xmlns:a16="http://schemas.microsoft.com/office/drawing/2014/main" id="{200219B8-C956-314F-A548-886AB9A8007E}"/>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Smiley Face 78">
            <a:extLst>
              <a:ext uri="{FF2B5EF4-FFF2-40B4-BE49-F238E27FC236}">
                <a16:creationId xmlns:a16="http://schemas.microsoft.com/office/drawing/2014/main" id="{5B3CCC9E-9B5B-B646-963A-525910084022}"/>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Smiley Face 79">
            <a:extLst>
              <a:ext uri="{FF2B5EF4-FFF2-40B4-BE49-F238E27FC236}">
                <a16:creationId xmlns:a16="http://schemas.microsoft.com/office/drawing/2014/main" id="{DDC562E3-FB92-7149-994A-40C1F2BB32BF}"/>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Smiley Face 80">
            <a:extLst>
              <a:ext uri="{FF2B5EF4-FFF2-40B4-BE49-F238E27FC236}">
                <a16:creationId xmlns:a16="http://schemas.microsoft.com/office/drawing/2014/main" id="{7E72F394-E4F4-6C46-97CA-7B31B0B14744}"/>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Smiley Face 81">
            <a:extLst>
              <a:ext uri="{FF2B5EF4-FFF2-40B4-BE49-F238E27FC236}">
                <a16:creationId xmlns:a16="http://schemas.microsoft.com/office/drawing/2014/main" id="{6E7DA2C1-4899-B14C-BB0B-C36FD8C57145}"/>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Smiley Face 82">
            <a:extLst>
              <a:ext uri="{FF2B5EF4-FFF2-40B4-BE49-F238E27FC236}">
                <a16:creationId xmlns:a16="http://schemas.microsoft.com/office/drawing/2014/main" id="{BD22DCCA-F8DD-2A4D-B351-0CF8FB00D285}"/>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Smiley Face 83">
            <a:extLst>
              <a:ext uri="{FF2B5EF4-FFF2-40B4-BE49-F238E27FC236}">
                <a16:creationId xmlns:a16="http://schemas.microsoft.com/office/drawing/2014/main" id="{CFBE0E34-E144-8446-B30E-4DD4E473EE3E}"/>
              </a:ext>
            </a:extLst>
          </p:cNvPr>
          <p:cNvSpPr/>
          <p:nvPr/>
        </p:nvSpPr>
        <p:spPr>
          <a:xfrm>
            <a:off x="6625810" y="22441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miley Face 85">
            <a:extLst>
              <a:ext uri="{FF2B5EF4-FFF2-40B4-BE49-F238E27FC236}">
                <a16:creationId xmlns:a16="http://schemas.microsoft.com/office/drawing/2014/main" id="{C8990ECE-A06F-6A49-B40D-270B0020FD31}"/>
              </a:ext>
            </a:extLst>
          </p:cNvPr>
          <p:cNvSpPr/>
          <p:nvPr/>
        </p:nvSpPr>
        <p:spPr>
          <a:xfrm>
            <a:off x="778151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Smiley Face 86">
            <a:extLst>
              <a:ext uri="{FF2B5EF4-FFF2-40B4-BE49-F238E27FC236}">
                <a16:creationId xmlns:a16="http://schemas.microsoft.com/office/drawing/2014/main" id="{4A19F295-D650-0942-9FA9-0EF75BBFCC30}"/>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Smiley Face 87">
            <a:extLst>
              <a:ext uri="{FF2B5EF4-FFF2-40B4-BE49-F238E27FC236}">
                <a16:creationId xmlns:a16="http://schemas.microsoft.com/office/drawing/2014/main" id="{1017142E-721F-BB4C-8AF2-C005D1476B6A}"/>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Smiley Face 88">
            <a:extLst>
              <a:ext uri="{FF2B5EF4-FFF2-40B4-BE49-F238E27FC236}">
                <a16:creationId xmlns:a16="http://schemas.microsoft.com/office/drawing/2014/main" id="{940F48D6-C6EC-624C-8297-64674CEA1311}"/>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Smiley Face 89">
            <a:extLst>
              <a:ext uri="{FF2B5EF4-FFF2-40B4-BE49-F238E27FC236}">
                <a16:creationId xmlns:a16="http://schemas.microsoft.com/office/drawing/2014/main" id="{345E3363-E15E-7945-8985-F0751B9B162C}"/>
              </a:ext>
            </a:extLst>
          </p:cNvPr>
          <p:cNvSpPr/>
          <p:nvPr/>
        </p:nvSpPr>
        <p:spPr>
          <a:xfrm>
            <a:off x="7324310" y="4642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Smiley Face 90">
            <a:extLst>
              <a:ext uri="{FF2B5EF4-FFF2-40B4-BE49-F238E27FC236}">
                <a16:creationId xmlns:a16="http://schemas.microsoft.com/office/drawing/2014/main" id="{EA338E7D-4271-8643-98AD-8C934FFA2CC1}"/>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Smiley Face 91">
            <a:extLst>
              <a:ext uri="{FF2B5EF4-FFF2-40B4-BE49-F238E27FC236}">
                <a16:creationId xmlns:a16="http://schemas.microsoft.com/office/drawing/2014/main" id="{FB563EE3-985E-DC4E-A88C-F4C2FF73D498}"/>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miley Face 93">
            <a:extLst>
              <a:ext uri="{FF2B5EF4-FFF2-40B4-BE49-F238E27FC236}">
                <a16:creationId xmlns:a16="http://schemas.microsoft.com/office/drawing/2014/main" id="{A9589679-CA28-F641-96B5-FE8E137050F0}"/>
              </a:ext>
            </a:extLst>
          </p:cNvPr>
          <p:cNvSpPr/>
          <p:nvPr/>
        </p:nvSpPr>
        <p:spPr>
          <a:xfrm>
            <a:off x="8226010" y="5658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Smiley Face 94">
            <a:extLst>
              <a:ext uri="{FF2B5EF4-FFF2-40B4-BE49-F238E27FC236}">
                <a16:creationId xmlns:a16="http://schemas.microsoft.com/office/drawing/2014/main" id="{BB23E05D-310A-CF4B-A59F-F1B233C66DB7}"/>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Smiley Face 95">
            <a:extLst>
              <a:ext uri="{FF2B5EF4-FFF2-40B4-BE49-F238E27FC236}">
                <a16:creationId xmlns:a16="http://schemas.microsoft.com/office/drawing/2014/main" id="{A76F2BF8-2BC8-964D-813F-D211E242D655}"/>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Smiley Face 97">
            <a:extLst>
              <a:ext uri="{FF2B5EF4-FFF2-40B4-BE49-F238E27FC236}">
                <a16:creationId xmlns:a16="http://schemas.microsoft.com/office/drawing/2014/main" id="{9F502A94-A6DC-904E-A8FB-68103A5FF34A}"/>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Smiley Face 99">
            <a:extLst>
              <a:ext uri="{FF2B5EF4-FFF2-40B4-BE49-F238E27FC236}">
                <a16:creationId xmlns:a16="http://schemas.microsoft.com/office/drawing/2014/main" id="{B548460C-2BFB-2747-A9A6-E6CED97861B3}"/>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Smiley Face 100">
            <a:extLst>
              <a:ext uri="{FF2B5EF4-FFF2-40B4-BE49-F238E27FC236}">
                <a16:creationId xmlns:a16="http://schemas.microsoft.com/office/drawing/2014/main" id="{34E033E8-030C-2C47-ADBD-EEDE9C29FECC}"/>
              </a:ext>
            </a:extLst>
          </p:cNvPr>
          <p:cNvSpPr/>
          <p:nvPr/>
        </p:nvSpPr>
        <p:spPr>
          <a:xfrm>
            <a:off x="8721310" y="53703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miley Face 101">
            <a:extLst>
              <a:ext uri="{FF2B5EF4-FFF2-40B4-BE49-F238E27FC236}">
                <a16:creationId xmlns:a16="http://schemas.microsoft.com/office/drawing/2014/main" id="{CD64EAA1-32E3-0E46-B6E3-E2ED7D5DF27B}"/>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Smiley Face 102">
            <a:extLst>
              <a:ext uri="{FF2B5EF4-FFF2-40B4-BE49-F238E27FC236}">
                <a16:creationId xmlns:a16="http://schemas.microsoft.com/office/drawing/2014/main" id="{95173A55-EEE6-604F-989D-6D766094A6E1}"/>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Smiley Face 103">
            <a:extLst>
              <a:ext uri="{FF2B5EF4-FFF2-40B4-BE49-F238E27FC236}">
                <a16:creationId xmlns:a16="http://schemas.microsoft.com/office/drawing/2014/main" id="{3E972408-F5E9-944E-A345-7AD6F9EC4869}"/>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Smiley Face 104">
            <a:extLst>
              <a:ext uri="{FF2B5EF4-FFF2-40B4-BE49-F238E27FC236}">
                <a16:creationId xmlns:a16="http://schemas.microsoft.com/office/drawing/2014/main" id="{80CBF9EA-4359-B94A-ABAF-686D74D77444}"/>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Smiley Face 105">
            <a:extLst>
              <a:ext uri="{FF2B5EF4-FFF2-40B4-BE49-F238E27FC236}">
                <a16:creationId xmlns:a16="http://schemas.microsoft.com/office/drawing/2014/main" id="{CF9C87F5-926E-A24F-A38E-4E043FEEFE10}"/>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Smiley Face 106">
            <a:extLst>
              <a:ext uri="{FF2B5EF4-FFF2-40B4-BE49-F238E27FC236}">
                <a16:creationId xmlns:a16="http://schemas.microsoft.com/office/drawing/2014/main" id="{2368F703-2A4B-964F-967F-B97AC31FFC95}"/>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Smiley Face 107">
            <a:extLst>
              <a:ext uri="{FF2B5EF4-FFF2-40B4-BE49-F238E27FC236}">
                <a16:creationId xmlns:a16="http://schemas.microsoft.com/office/drawing/2014/main" id="{06C15D41-E7B6-C748-97EA-F4234F86BDCF}"/>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Smiley Face 108">
            <a:extLst>
              <a:ext uri="{FF2B5EF4-FFF2-40B4-BE49-F238E27FC236}">
                <a16:creationId xmlns:a16="http://schemas.microsoft.com/office/drawing/2014/main" id="{A040FF75-EAF8-D844-BC93-10A96343996F}"/>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miley Face 109">
            <a:extLst>
              <a:ext uri="{FF2B5EF4-FFF2-40B4-BE49-F238E27FC236}">
                <a16:creationId xmlns:a16="http://schemas.microsoft.com/office/drawing/2014/main" id="{1A039953-DAFA-4040-9D79-4F1EDA9E7AC0}"/>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Smiley Face 110">
            <a:extLst>
              <a:ext uri="{FF2B5EF4-FFF2-40B4-BE49-F238E27FC236}">
                <a16:creationId xmlns:a16="http://schemas.microsoft.com/office/drawing/2014/main" id="{FE7BAEB6-9063-E040-82CB-2B58808F210D}"/>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Smiley Face 111">
            <a:extLst>
              <a:ext uri="{FF2B5EF4-FFF2-40B4-BE49-F238E27FC236}">
                <a16:creationId xmlns:a16="http://schemas.microsoft.com/office/drawing/2014/main" id="{BC7ED666-0785-E642-9CA1-0B87F00382BA}"/>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Smiley Face 113">
            <a:extLst>
              <a:ext uri="{FF2B5EF4-FFF2-40B4-BE49-F238E27FC236}">
                <a16:creationId xmlns:a16="http://schemas.microsoft.com/office/drawing/2014/main" id="{8610D39F-AE92-5841-A186-266619BDFD7D}"/>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Smiley Face 114">
            <a:extLst>
              <a:ext uri="{FF2B5EF4-FFF2-40B4-BE49-F238E27FC236}">
                <a16:creationId xmlns:a16="http://schemas.microsoft.com/office/drawing/2014/main" id="{795C1220-B86D-3D42-8B59-09F4A1637D58}"/>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Smiley Face 116">
            <a:extLst>
              <a:ext uri="{FF2B5EF4-FFF2-40B4-BE49-F238E27FC236}">
                <a16:creationId xmlns:a16="http://schemas.microsoft.com/office/drawing/2014/main" id="{5CB20F76-2CF2-9A49-8054-CB4D93655171}"/>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miley Face 117">
            <a:extLst>
              <a:ext uri="{FF2B5EF4-FFF2-40B4-BE49-F238E27FC236}">
                <a16:creationId xmlns:a16="http://schemas.microsoft.com/office/drawing/2014/main" id="{6174535F-E390-A349-A53F-F11AA16EC31B}"/>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Smiley Face 118">
            <a:extLst>
              <a:ext uri="{FF2B5EF4-FFF2-40B4-BE49-F238E27FC236}">
                <a16:creationId xmlns:a16="http://schemas.microsoft.com/office/drawing/2014/main" id="{BD75EF94-00D1-C34E-9C3E-BF6EB5CADC90}"/>
              </a:ext>
            </a:extLst>
          </p:cNvPr>
          <p:cNvSpPr/>
          <p:nvPr/>
        </p:nvSpPr>
        <p:spPr>
          <a:xfrm>
            <a:off x="6740110" y="53445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miley Face 119">
            <a:extLst>
              <a:ext uri="{FF2B5EF4-FFF2-40B4-BE49-F238E27FC236}">
                <a16:creationId xmlns:a16="http://schemas.microsoft.com/office/drawing/2014/main" id="{FF9FD0D2-758F-0A48-9A11-F42578275391}"/>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Smiley Face 120">
            <a:extLst>
              <a:ext uri="{FF2B5EF4-FFF2-40B4-BE49-F238E27FC236}">
                <a16:creationId xmlns:a16="http://schemas.microsoft.com/office/drawing/2014/main" id="{3964911B-9ED0-7244-953C-3D6D1C696A2C}"/>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Smiley Face 121">
            <a:extLst>
              <a:ext uri="{FF2B5EF4-FFF2-40B4-BE49-F238E27FC236}">
                <a16:creationId xmlns:a16="http://schemas.microsoft.com/office/drawing/2014/main" id="{D1768264-CEDD-D34E-A3C9-1DA169A6CAF4}"/>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Smiley Face 122">
            <a:extLst>
              <a:ext uri="{FF2B5EF4-FFF2-40B4-BE49-F238E27FC236}">
                <a16:creationId xmlns:a16="http://schemas.microsoft.com/office/drawing/2014/main" id="{EAFB6925-606F-EE4D-A5AA-A58541A1461C}"/>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Smiley Face 123">
            <a:extLst>
              <a:ext uri="{FF2B5EF4-FFF2-40B4-BE49-F238E27FC236}">
                <a16:creationId xmlns:a16="http://schemas.microsoft.com/office/drawing/2014/main" id="{E8158345-67A6-9340-A077-55C521CD8A23}"/>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Smiley Face 124">
            <a:extLst>
              <a:ext uri="{FF2B5EF4-FFF2-40B4-BE49-F238E27FC236}">
                <a16:creationId xmlns:a16="http://schemas.microsoft.com/office/drawing/2014/main" id="{4D1294F0-FC26-7A42-914D-D9EF6D0F7270}"/>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miley Face 125">
            <a:extLst>
              <a:ext uri="{FF2B5EF4-FFF2-40B4-BE49-F238E27FC236}">
                <a16:creationId xmlns:a16="http://schemas.microsoft.com/office/drawing/2014/main" id="{6A30973D-6536-D34E-BF4E-264CB31C52BC}"/>
              </a:ext>
            </a:extLst>
          </p:cNvPr>
          <p:cNvSpPr/>
          <p:nvPr/>
        </p:nvSpPr>
        <p:spPr>
          <a:xfrm>
            <a:off x="11223210" y="515481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Smiley Face 126">
            <a:extLst>
              <a:ext uri="{FF2B5EF4-FFF2-40B4-BE49-F238E27FC236}">
                <a16:creationId xmlns:a16="http://schemas.microsoft.com/office/drawing/2014/main" id="{BAA9D480-5AF3-F941-B13D-0F82F13A1C63}"/>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Smiley Face 127">
            <a:extLst>
              <a:ext uri="{FF2B5EF4-FFF2-40B4-BE49-F238E27FC236}">
                <a16:creationId xmlns:a16="http://schemas.microsoft.com/office/drawing/2014/main" id="{D1B07879-700F-AC48-AD44-FB298CBFF229}"/>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TextBox 129">
            <a:extLst>
              <a:ext uri="{FF2B5EF4-FFF2-40B4-BE49-F238E27FC236}">
                <a16:creationId xmlns:a16="http://schemas.microsoft.com/office/drawing/2014/main" id="{B9D8A6A6-B6F2-DA4C-9266-210F245D99F3}"/>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131" name="Rectangle 130">
            <a:extLst>
              <a:ext uri="{FF2B5EF4-FFF2-40B4-BE49-F238E27FC236}">
                <a16:creationId xmlns:a16="http://schemas.microsoft.com/office/drawing/2014/main" id="{DE7042A8-A71A-C242-B562-A634B3A2A8FC}"/>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Smiley Face 133">
            <a:extLst>
              <a:ext uri="{FF2B5EF4-FFF2-40B4-BE49-F238E27FC236}">
                <a16:creationId xmlns:a16="http://schemas.microsoft.com/office/drawing/2014/main" id="{355D46FA-179A-A54F-A206-427C79CBB562}"/>
              </a:ext>
            </a:extLst>
          </p:cNvPr>
          <p:cNvSpPr/>
          <p:nvPr/>
        </p:nvSpPr>
        <p:spPr>
          <a:xfrm>
            <a:off x="74132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72A776AA-4760-1344-9023-F81CE733F4BB}"/>
              </a:ext>
            </a:extLst>
          </p:cNvPr>
          <p:cNvSpPr/>
          <p:nvPr/>
        </p:nvSpPr>
        <p:spPr>
          <a:xfrm>
            <a:off x="7413210" y="2314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05DA53CA-01EE-DD42-ADC9-FF9A4CC230B2}"/>
              </a:ext>
            </a:extLst>
          </p:cNvPr>
          <p:cNvSpPr/>
          <p:nvPr/>
        </p:nvSpPr>
        <p:spPr>
          <a:xfrm>
            <a:off x="10023060" y="16924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6A8C2F9A-6B02-2C4B-8D85-87260CE395B2}"/>
              </a:ext>
            </a:extLst>
          </p:cNvPr>
          <p:cNvSpPr/>
          <p:nvPr/>
        </p:nvSpPr>
        <p:spPr>
          <a:xfrm>
            <a:off x="8822910" y="3006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1DAD4445-B364-A444-A99A-E9FA04498D3E}"/>
              </a:ext>
            </a:extLst>
          </p:cNvPr>
          <p:cNvSpPr/>
          <p:nvPr/>
        </p:nvSpPr>
        <p:spPr>
          <a:xfrm>
            <a:off x="7870410" y="39657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98E189DA-C03A-C447-A06F-62B30767C094}"/>
              </a:ext>
            </a:extLst>
          </p:cNvPr>
          <p:cNvSpPr/>
          <p:nvPr/>
        </p:nvSpPr>
        <p:spPr>
          <a:xfrm>
            <a:off x="830221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3DF9CB6C-FB6B-8340-82EF-060C6D16755E}"/>
              </a:ext>
            </a:extLst>
          </p:cNvPr>
          <p:cNvSpPr/>
          <p:nvPr/>
        </p:nvSpPr>
        <p:spPr>
          <a:xfrm>
            <a:off x="1021356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0B58DCFC-5202-0747-A7CB-0E8843B9C3F5}"/>
              </a:ext>
            </a:extLst>
          </p:cNvPr>
          <p:cNvSpPr/>
          <p:nvPr/>
        </p:nvSpPr>
        <p:spPr>
          <a:xfrm>
            <a:off x="10080210" y="37792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3EADE42D-7EB1-B04D-AF40-2FC99B8B08E0}"/>
              </a:ext>
            </a:extLst>
          </p:cNvPr>
          <p:cNvSpPr/>
          <p:nvPr/>
        </p:nvSpPr>
        <p:spPr>
          <a:xfrm>
            <a:off x="9286460" y="3741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749370CD-71DC-E74E-8B42-6E8F1CD0F7A9}"/>
              </a:ext>
            </a:extLst>
          </p:cNvPr>
          <p:cNvSpPr/>
          <p:nvPr/>
        </p:nvSpPr>
        <p:spPr>
          <a:xfrm>
            <a:off x="6346410" y="336293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756265B1-E345-6945-9C3C-8B9DF646BC5D}"/>
              </a:ext>
            </a:extLst>
          </p:cNvPr>
          <p:cNvSpPr/>
          <p:nvPr/>
        </p:nvSpPr>
        <p:spPr>
          <a:xfrm>
            <a:off x="1069616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BF848AF9-A9A3-6345-A4B6-C13176D6598F}"/>
              </a:ext>
            </a:extLst>
          </p:cNvPr>
          <p:cNvSpPr/>
          <p:nvPr/>
        </p:nvSpPr>
        <p:spPr>
          <a:xfrm>
            <a:off x="6512091" y="38371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E64D2C7A-D1BE-D741-9FAE-FEB662BDA65B}"/>
              </a:ext>
            </a:extLst>
          </p:cNvPr>
          <p:cNvSpPr/>
          <p:nvPr/>
        </p:nvSpPr>
        <p:spPr>
          <a:xfrm>
            <a:off x="11629610" y="35776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FA51194D-FB0B-A040-9D7A-B41D41060180}"/>
              </a:ext>
            </a:extLst>
          </p:cNvPr>
          <p:cNvSpPr/>
          <p:nvPr/>
        </p:nvSpPr>
        <p:spPr>
          <a:xfrm>
            <a:off x="11020010" y="421145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0DA5A2B8-D6D6-E346-BD17-0BBD1FB29EA6}"/>
              </a:ext>
            </a:extLst>
          </p:cNvPr>
          <p:cNvSpPr/>
          <p:nvPr/>
        </p:nvSpPr>
        <p:spPr>
          <a:xfrm>
            <a:off x="7806910" y="5379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5EF8B943-9C3D-6D46-B6B6-228A8BEBDA75}"/>
              </a:ext>
            </a:extLst>
          </p:cNvPr>
          <p:cNvSpPr/>
          <p:nvPr/>
        </p:nvSpPr>
        <p:spPr>
          <a:xfrm>
            <a:off x="7806910" y="58814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CA3BFFB8-2752-BB47-8D2E-4D52E1567D6B}"/>
              </a:ext>
            </a:extLst>
          </p:cNvPr>
          <p:cNvSpPr/>
          <p:nvPr/>
        </p:nvSpPr>
        <p:spPr>
          <a:xfrm>
            <a:off x="7432260" y="56203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EA41538C-AEAA-AE49-9E24-CA5BA803B93A}"/>
              </a:ext>
            </a:extLst>
          </p:cNvPr>
          <p:cNvSpPr/>
          <p:nvPr/>
        </p:nvSpPr>
        <p:spPr>
          <a:xfrm>
            <a:off x="107660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0149A029-79C0-8548-BC4D-FF8DB63A8732}"/>
              </a:ext>
            </a:extLst>
          </p:cNvPr>
          <p:cNvSpPr/>
          <p:nvPr/>
        </p:nvSpPr>
        <p:spPr>
          <a:xfrm>
            <a:off x="6600410" y="42177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4015AA68-8B89-1E4D-87CA-8DF721241177}"/>
              </a:ext>
            </a:extLst>
          </p:cNvPr>
          <p:cNvSpPr/>
          <p:nvPr/>
        </p:nvSpPr>
        <p:spPr>
          <a:xfrm>
            <a:off x="6317835" y="45154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0369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BD3EC-EEE6-604C-8BB3-E0B6724AAC9A}"/>
              </a:ext>
            </a:extLst>
          </p:cNvPr>
          <p:cNvSpPr>
            <a:spLocks noGrp="1"/>
          </p:cNvSpPr>
          <p:nvPr>
            <p:ph type="title"/>
          </p:nvPr>
        </p:nvSpPr>
        <p:spPr/>
        <p:txBody>
          <a:bodyPr/>
          <a:lstStyle/>
          <a:p>
            <a:r>
              <a:rPr lang="en-US" dirty="0"/>
              <a:t>Sampling Variability</a:t>
            </a:r>
          </a:p>
        </p:txBody>
      </p:sp>
      <p:sp>
        <p:nvSpPr>
          <p:cNvPr id="4" name="Smiley Face 3">
            <a:extLst>
              <a:ext uri="{FF2B5EF4-FFF2-40B4-BE49-F238E27FC236}">
                <a16:creationId xmlns:a16="http://schemas.microsoft.com/office/drawing/2014/main" id="{72934460-B9AA-F643-8A85-0E46817EB44C}"/>
              </a:ext>
            </a:extLst>
          </p:cNvPr>
          <p:cNvSpPr/>
          <p:nvPr/>
        </p:nvSpPr>
        <p:spPr>
          <a:xfrm>
            <a:off x="7451310" y="1177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miley Face 4">
            <a:extLst>
              <a:ext uri="{FF2B5EF4-FFF2-40B4-BE49-F238E27FC236}">
                <a16:creationId xmlns:a16="http://schemas.microsoft.com/office/drawing/2014/main" id="{F89CBD72-9D64-E142-814E-59DA5B246DEC}"/>
              </a:ext>
            </a:extLst>
          </p:cNvPr>
          <p:cNvSpPr/>
          <p:nvPr/>
        </p:nvSpPr>
        <p:spPr>
          <a:xfrm>
            <a:off x="7946610" y="1063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miley Face 5">
            <a:extLst>
              <a:ext uri="{FF2B5EF4-FFF2-40B4-BE49-F238E27FC236}">
                <a16:creationId xmlns:a16="http://schemas.microsoft.com/office/drawing/2014/main" id="{C6A29232-DB5B-9D49-BB23-D197BD468765}"/>
              </a:ext>
            </a:extLst>
          </p:cNvPr>
          <p:cNvSpPr/>
          <p:nvPr/>
        </p:nvSpPr>
        <p:spPr>
          <a:xfrm>
            <a:off x="7756110" y="1482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miley Face 7">
            <a:extLst>
              <a:ext uri="{FF2B5EF4-FFF2-40B4-BE49-F238E27FC236}">
                <a16:creationId xmlns:a16="http://schemas.microsoft.com/office/drawing/2014/main" id="{A52F4159-2258-BA4D-B8CE-582F8ABB4AF1}"/>
              </a:ext>
            </a:extLst>
          </p:cNvPr>
          <p:cNvSpPr/>
          <p:nvPr/>
        </p:nvSpPr>
        <p:spPr>
          <a:xfrm>
            <a:off x="7832310" y="2091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miley Face 8">
            <a:extLst>
              <a:ext uri="{FF2B5EF4-FFF2-40B4-BE49-F238E27FC236}">
                <a16:creationId xmlns:a16="http://schemas.microsoft.com/office/drawing/2014/main" id="{F47B91C5-15D5-C04E-B1D9-ADF152197EC5}"/>
              </a:ext>
            </a:extLst>
          </p:cNvPr>
          <p:cNvSpPr/>
          <p:nvPr/>
        </p:nvSpPr>
        <p:spPr>
          <a:xfrm>
            <a:off x="8365710" y="13551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miley Face 9">
            <a:extLst>
              <a:ext uri="{FF2B5EF4-FFF2-40B4-BE49-F238E27FC236}">
                <a16:creationId xmlns:a16="http://schemas.microsoft.com/office/drawing/2014/main" id="{6929B290-9735-A342-881F-8D8664E9FCAC}"/>
              </a:ext>
            </a:extLst>
          </p:cNvPr>
          <p:cNvSpPr/>
          <p:nvPr/>
        </p:nvSpPr>
        <p:spPr>
          <a:xfrm>
            <a:off x="8124410" y="17615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miley Face 11">
            <a:extLst>
              <a:ext uri="{FF2B5EF4-FFF2-40B4-BE49-F238E27FC236}">
                <a16:creationId xmlns:a16="http://schemas.microsoft.com/office/drawing/2014/main" id="{3AD6C375-8C91-D64A-98FF-6B8DF279FBF7}"/>
              </a:ext>
            </a:extLst>
          </p:cNvPr>
          <p:cNvSpPr/>
          <p:nvPr/>
        </p:nvSpPr>
        <p:spPr>
          <a:xfrm>
            <a:off x="7070310" y="1473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miley Face 12">
            <a:extLst>
              <a:ext uri="{FF2B5EF4-FFF2-40B4-BE49-F238E27FC236}">
                <a16:creationId xmlns:a16="http://schemas.microsoft.com/office/drawing/2014/main" id="{B90944B1-2216-B349-9552-4E67370DD6FA}"/>
              </a:ext>
            </a:extLst>
          </p:cNvPr>
          <p:cNvSpPr/>
          <p:nvPr/>
        </p:nvSpPr>
        <p:spPr>
          <a:xfrm>
            <a:off x="7038560" y="2053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miley Face 13">
            <a:extLst>
              <a:ext uri="{FF2B5EF4-FFF2-40B4-BE49-F238E27FC236}">
                <a16:creationId xmlns:a16="http://schemas.microsoft.com/office/drawing/2014/main" id="{1C34D028-F5A7-0F49-8C5E-4471E37D790B}"/>
              </a:ext>
            </a:extLst>
          </p:cNvPr>
          <p:cNvSpPr/>
          <p:nvPr/>
        </p:nvSpPr>
        <p:spPr>
          <a:xfrm>
            <a:off x="784501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miley Face 14">
            <a:extLst>
              <a:ext uri="{FF2B5EF4-FFF2-40B4-BE49-F238E27FC236}">
                <a16:creationId xmlns:a16="http://schemas.microsoft.com/office/drawing/2014/main" id="{BADD4B6D-957C-7E44-AC49-479CA35F4629}"/>
              </a:ext>
            </a:extLst>
          </p:cNvPr>
          <p:cNvSpPr/>
          <p:nvPr/>
        </p:nvSpPr>
        <p:spPr>
          <a:xfrm>
            <a:off x="8314910" y="2278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miley Face 15">
            <a:extLst>
              <a:ext uri="{FF2B5EF4-FFF2-40B4-BE49-F238E27FC236}">
                <a16:creationId xmlns:a16="http://schemas.microsoft.com/office/drawing/2014/main" id="{026309F1-C2D2-0648-8351-55C3B9764ED4}"/>
              </a:ext>
            </a:extLst>
          </p:cNvPr>
          <p:cNvSpPr/>
          <p:nvPr/>
        </p:nvSpPr>
        <p:spPr>
          <a:xfrm>
            <a:off x="8581610" y="1812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miley Face 16">
            <a:extLst>
              <a:ext uri="{FF2B5EF4-FFF2-40B4-BE49-F238E27FC236}">
                <a16:creationId xmlns:a16="http://schemas.microsoft.com/office/drawing/2014/main" id="{23FF3097-C31C-654E-9B12-0F7269C25323}"/>
              </a:ext>
            </a:extLst>
          </p:cNvPr>
          <p:cNvSpPr/>
          <p:nvPr/>
        </p:nvSpPr>
        <p:spPr>
          <a:xfrm>
            <a:off x="6962360" y="2536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miley Face 17">
            <a:extLst>
              <a:ext uri="{FF2B5EF4-FFF2-40B4-BE49-F238E27FC236}">
                <a16:creationId xmlns:a16="http://schemas.microsoft.com/office/drawing/2014/main" id="{815B7DEA-73E5-284D-B875-6F682ADBE5E9}"/>
              </a:ext>
            </a:extLst>
          </p:cNvPr>
          <p:cNvSpPr/>
          <p:nvPr/>
        </p:nvSpPr>
        <p:spPr>
          <a:xfrm>
            <a:off x="9349960" y="1108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miley Face 18">
            <a:extLst>
              <a:ext uri="{FF2B5EF4-FFF2-40B4-BE49-F238E27FC236}">
                <a16:creationId xmlns:a16="http://schemas.microsoft.com/office/drawing/2014/main" id="{5EA03989-6B93-F04D-95CC-A5AE6D0DDA36}"/>
              </a:ext>
            </a:extLst>
          </p:cNvPr>
          <p:cNvSpPr/>
          <p:nvPr/>
        </p:nvSpPr>
        <p:spPr>
          <a:xfrm>
            <a:off x="9845260" y="9939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miley Face 19">
            <a:extLst>
              <a:ext uri="{FF2B5EF4-FFF2-40B4-BE49-F238E27FC236}">
                <a16:creationId xmlns:a16="http://schemas.microsoft.com/office/drawing/2014/main" id="{73639625-CDD5-2C44-9C82-CF62B009993D}"/>
              </a:ext>
            </a:extLst>
          </p:cNvPr>
          <p:cNvSpPr/>
          <p:nvPr/>
        </p:nvSpPr>
        <p:spPr>
          <a:xfrm>
            <a:off x="9654760" y="1413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Smiley Face 20">
            <a:extLst>
              <a:ext uri="{FF2B5EF4-FFF2-40B4-BE49-F238E27FC236}">
                <a16:creationId xmlns:a16="http://schemas.microsoft.com/office/drawing/2014/main" id="{843F19C1-060B-0748-ACAC-19A13DBB5569}"/>
              </a:ext>
            </a:extLst>
          </p:cNvPr>
          <p:cNvSpPr/>
          <p:nvPr/>
        </p:nvSpPr>
        <p:spPr>
          <a:xfrm>
            <a:off x="93118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miley Face 21">
            <a:extLst>
              <a:ext uri="{FF2B5EF4-FFF2-40B4-BE49-F238E27FC236}">
                <a16:creationId xmlns:a16="http://schemas.microsoft.com/office/drawing/2014/main" id="{D8F3FFF9-6982-454E-A6C6-BEE62C95489E}"/>
              </a:ext>
            </a:extLst>
          </p:cNvPr>
          <p:cNvSpPr/>
          <p:nvPr/>
        </p:nvSpPr>
        <p:spPr>
          <a:xfrm>
            <a:off x="9730960" y="20226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miley Face 22">
            <a:extLst>
              <a:ext uri="{FF2B5EF4-FFF2-40B4-BE49-F238E27FC236}">
                <a16:creationId xmlns:a16="http://schemas.microsoft.com/office/drawing/2014/main" id="{6EBC6DCF-7DD0-A24A-92A3-5C81E03D89C1}"/>
              </a:ext>
            </a:extLst>
          </p:cNvPr>
          <p:cNvSpPr/>
          <p:nvPr/>
        </p:nvSpPr>
        <p:spPr>
          <a:xfrm>
            <a:off x="10264360" y="12860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Smiley Face 24">
            <a:extLst>
              <a:ext uri="{FF2B5EF4-FFF2-40B4-BE49-F238E27FC236}">
                <a16:creationId xmlns:a16="http://schemas.microsoft.com/office/drawing/2014/main" id="{C2F33EBF-8135-274A-9575-C604541FBFC9}"/>
              </a:ext>
            </a:extLst>
          </p:cNvPr>
          <p:cNvSpPr/>
          <p:nvPr/>
        </p:nvSpPr>
        <p:spPr>
          <a:xfrm>
            <a:off x="9311860" y="224573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miley Face 25">
            <a:extLst>
              <a:ext uri="{FF2B5EF4-FFF2-40B4-BE49-F238E27FC236}">
                <a16:creationId xmlns:a16="http://schemas.microsoft.com/office/drawing/2014/main" id="{6D8A1680-5B56-3E42-998E-096944A1A5A2}"/>
              </a:ext>
            </a:extLst>
          </p:cNvPr>
          <p:cNvSpPr/>
          <p:nvPr/>
        </p:nvSpPr>
        <p:spPr>
          <a:xfrm>
            <a:off x="8968960" y="14047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Smiley Face 26">
            <a:extLst>
              <a:ext uri="{FF2B5EF4-FFF2-40B4-BE49-F238E27FC236}">
                <a16:creationId xmlns:a16="http://schemas.microsoft.com/office/drawing/2014/main" id="{56C1DD03-D9BF-F941-8429-5E4CEBB04BBC}"/>
              </a:ext>
            </a:extLst>
          </p:cNvPr>
          <p:cNvSpPr/>
          <p:nvPr/>
        </p:nvSpPr>
        <p:spPr>
          <a:xfrm>
            <a:off x="8937210" y="19845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Smiley Face 27">
            <a:extLst>
              <a:ext uri="{FF2B5EF4-FFF2-40B4-BE49-F238E27FC236}">
                <a16:creationId xmlns:a16="http://schemas.microsoft.com/office/drawing/2014/main" id="{694F9D07-0145-C242-9580-0D1938119AB8}"/>
              </a:ext>
            </a:extLst>
          </p:cNvPr>
          <p:cNvSpPr/>
          <p:nvPr/>
        </p:nvSpPr>
        <p:spPr>
          <a:xfrm>
            <a:off x="974366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miley Face 28">
            <a:extLst>
              <a:ext uri="{FF2B5EF4-FFF2-40B4-BE49-F238E27FC236}">
                <a16:creationId xmlns:a16="http://schemas.microsoft.com/office/drawing/2014/main" id="{8ACDB14B-2C85-6E4F-A113-558076346B98}"/>
              </a:ext>
            </a:extLst>
          </p:cNvPr>
          <p:cNvSpPr/>
          <p:nvPr/>
        </p:nvSpPr>
        <p:spPr>
          <a:xfrm>
            <a:off x="10213560" y="22092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miley Face 29">
            <a:extLst>
              <a:ext uri="{FF2B5EF4-FFF2-40B4-BE49-F238E27FC236}">
                <a16:creationId xmlns:a16="http://schemas.microsoft.com/office/drawing/2014/main" id="{611004CD-46E3-D846-B7FD-3DC27BA02690}"/>
              </a:ext>
            </a:extLst>
          </p:cNvPr>
          <p:cNvSpPr/>
          <p:nvPr/>
        </p:nvSpPr>
        <p:spPr>
          <a:xfrm>
            <a:off x="10480260" y="17432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miley Face 30">
            <a:extLst>
              <a:ext uri="{FF2B5EF4-FFF2-40B4-BE49-F238E27FC236}">
                <a16:creationId xmlns:a16="http://schemas.microsoft.com/office/drawing/2014/main" id="{FC98311A-0042-F949-BF07-2623F62151FD}"/>
              </a:ext>
            </a:extLst>
          </p:cNvPr>
          <p:cNvSpPr/>
          <p:nvPr/>
        </p:nvSpPr>
        <p:spPr>
          <a:xfrm>
            <a:off x="8861010" y="246718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miley Face 31">
            <a:extLst>
              <a:ext uri="{FF2B5EF4-FFF2-40B4-BE49-F238E27FC236}">
                <a16:creationId xmlns:a16="http://schemas.microsoft.com/office/drawing/2014/main" id="{3FB65EE8-3761-9340-B114-DDE6E711CA40}"/>
              </a:ext>
            </a:extLst>
          </p:cNvPr>
          <p:cNvSpPr/>
          <p:nvPr/>
        </p:nvSpPr>
        <p:spPr>
          <a:xfrm>
            <a:off x="7387810" y="2726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Smiley Face 32">
            <a:extLst>
              <a:ext uri="{FF2B5EF4-FFF2-40B4-BE49-F238E27FC236}">
                <a16:creationId xmlns:a16="http://schemas.microsoft.com/office/drawing/2014/main" id="{67A921E7-8226-5F48-A21E-5BBDD5F85FD0}"/>
              </a:ext>
            </a:extLst>
          </p:cNvPr>
          <p:cNvSpPr/>
          <p:nvPr/>
        </p:nvSpPr>
        <p:spPr>
          <a:xfrm>
            <a:off x="8403810" y="2714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miley Face 33">
            <a:extLst>
              <a:ext uri="{FF2B5EF4-FFF2-40B4-BE49-F238E27FC236}">
                <a16:creationId xmlns:a16="http://schemas.microsoft.com/office/drawing/2014/main" id="{EE249CBB-C58E-F34F-BFE3-5AF5243163CB}"/>
              </a:ext>
            </a:extLst>
          </p:cNvPr>
          <p:cNvSpPr/>
          <p:nvPr/>
        </p:nvSpPr>
        <p:spPr>
          <a:xfrm>
            <a:off x="7984710" y="2955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miley Face 34">
            <a:extLst>
              <a:ext uri="{FF2B5EF4-FFF2-40B4-BE49-F238E27FC236}">
                <a16:creationId xmlns:a16="http://schemas.microsoft.com/office/drawing/2014/main" id="{35D45C1C-392E-DE4B-A5D0-4A1468633570}"/>
              </a:ext>
            </a:extLst>
          </p:cNvPr>
          <p:cNvSpPr/>
          <p:nvPr/>
        </p:nvSpPr>
        <p:spPr>
          <a:xfrm>
            <a:off x="7870410" y="34633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miley Face 35">
            <a:extLst>
              <a:ext uri="{FF2B5EF4-FFF2-40B4-BE49-F238E27FC236}">
                <a16:creationId xmlns:a16="http://schemas.microsoft.com/office/drawing/2014/main" id="{2A9429E4-67C6-8E43-9535-8435C16686E1}"/>
              </a:ext>
            </a:extLst>
          </p:cNvPr>
          <p:cNvSpPr/>
          <p:nvPr/>
        </p:nvSpPr>
        <p:spPr>
          <a:xfrm>
            <a:off x="8289510" y="37427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Smiley Face 37">
            <a:extLst>
              <a:ext uri="{FF2B5EF4-FFF2-40B4-BE49-F238E27FC236}">
                <a16:creationId xmlns:a16="http://schemas.microsoft.com/office/drawing/2014/main" id="{BDDD962A-3549-2C4F-8FBC-FD1576FB4F82}"/>
              </a:ext>
            </a:extLst>
          </p:cNvPr>
          <p:cNvSpPr/>
          <p:nvPr/>
        </p:nvSpPr>
        <p:spPr>
          <a:xfrm>
            <a:off x="8327610" y="32474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miley Face 39">
            <a:extLst>
              <a:ext uri="{FF2B5EF4-FFF2-40B4-BE49-F238E27FC236}">
                <a16:creationId xmlns:a16="http://schemas.microsoft.com/office/drawing/2014/main" id="{8D5AC89A-C862-5D40-8EDC-4403DFD501F8}"/>
              </a:ext>
            </a:extLst>
          </p:cNvPr>
          <p:cNvSpPr/>
          <p:nvPr/>
        </p:nvSpPr>
        <p:spPr>
          <a:xfrm>
            <a:off x="7527510" y="31248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miley Face 40">
            <a:extLst>
              <a:ext uri="{FF2B5EF4-FFF2-40B4-BE49-F238E27FC236}">
                <a16:creationId xmlns:a16="http://schemas.microsoft.com/office/drawing/2014/main" id="{7D795C61-4D37-3B42-BCE8-1F75D008174F}"/>
              </a:ext>
            </a:extLst>
          </p:cNvPr>
          <p:cNvSpPr/>
          <p:nvPr/>
        </p:nvSpPr>
        <p:spPr>
          <a:xfrm>
            <a:off x="7495760" y="37046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Smiley Face 42">
            <a:extLst>
              <a:ext uri="{FF2B5EF4-FFF2-40B4-BE49-F238E27FC236}">
                <a16:creationId xmlns:a16="http://schemas.microsoft.com/office/drawing/2014/main" id="{1585E479-477C-CD42-B074-C9A031B60024}"/>
              </a:ext>
            </a:extLst>
          </p:cNvPr>
          <p:cNvSpPr/>
          <p:nvPr/>
        </p:nvSpPr>
        <p:spPr>
          <a:xfrm>
            <a:off x="8772110" y="392927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miley Face 43">
            <a:extLst>
              <a:ext uri="{FF2B5EF4-FFF2-40B4-BE49-F238E27FC236}">
                <a16:creationId xmlns:a16="http://schemas.microsoft.com/office/drawing/2014/main" id="{F69D58F3-43B1-D244-996A-7A7DF2FB05C8}"/>
              </a:ext>
            </a:extLst>
          </p:cNvPr>
          <p:cNvSpPr/>
          <p:nvPr/>
        </p:nvSpPr>
        <p:spPr>
          <a:xfrm>
            <a:off x="8784810" y="345460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miley Face 44">
            <a:extLst>
              <a:ext uri="{FF2B5EF4-FFF2-40B4-BE49-F238E27FC236}">
                <a16:creationId xmlns:a16="http://schemas.microsoft.com/office/drawing/2014/main" id="{3DC1DF53-DDB3-CC45-9A87-C6F0666D4159}"/>
              </a:ext>
            </a:extLst>
          </p:cNvPr>
          <p:cNvSpPr/>
          <p:nvPr/>
        </p:nvSpPr>
        <p:spPr>
          <a:xfrm>
            <a:off x="7419560" y="41872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Smiley Face 45">
            <a:extLst>
              <a:ext uri="{FF2B5EF4-FFF2-40B4-BE49-F238E27FC236}">
                <a16:creationId xmlns:a16="http://schemas.microsoft.com/office/drawing/2014/main" id="{EAFF0188-4AD9-5B4D-B3FF-31DEEA9D9E5E}"/>
              </a:ext>
            </a:extLst>
          </p:cNvPr>
          <p:cNvSpPr/>
          <p:nvPr/>
        </p:nvSpPr>
        <p:spPr>
          <a:xfrm>
            <a:off x="9280110" y="27124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Smiley Face 47">
            <a:extLst>
              <a:ext uri="{FF2B5EF4-FFF2-40B4-BE49-F238E27FC236}">
                <a16:creationId xmlns:a16="http://schemas.microsoft.com/office/drawing/2014/main" id="{EFBB5DC4-2253-194F-BD82-7B08F46E623F}"/>
              </a:ext>
            </a:extLst>
          </p:cNvPr>
          <p:cNvSpPr/>
          <p:nvPr/>
        </p:nvSpPr>
        <p:spPr>
          <a:xfrm>
            <a:off x="9800810" y="29791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Smiley Face 48">
            <a:extLst>
              <a:ext uri="{FF2B5EF4-FFF2-40B4-BE49-F238E27FC236}">
                <a16:creationId xmlns:a16="http://schemas.microsoft.com/office/drawing/2014/main" id="{203FAABD-5619-3B4A-8426-AAF30CC5A47A}"/>
              </a:ext>
            </a:extLst>
          </p:cNvPr>
          <p:cNvSpPr/>
          <p:nvPr/>
        </p:nvSpPr>
        <p:spPr>
          <a:xfrm>
            <a:off x="96611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Smiley Face 50">
            <a:extLst>
              <a:ext uri="{FF2B5EF4-FFF2-40B4-BE49-F238E27FC236}">
                <a16:creationId xmlns:a16="http://schemas.microsoft.com/office/drawing/2014/main" id="{78F69250-9BBD-4345-9BF6-C59472B4553D}"/>
              </a:ext>
            </a:extLst>
          </p:cNvPr>
          <p:cNvSpPr/>
          <p:nvPr/>
        </p:nvSpPr>
        <p:spPr>
          <a:xfrm>
            <a:off x="106136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Smiley Face 51">
            <a:extLst>
              <a:ext uri="{FF2B5EF4-FFF2-40B4-BE49-F238E27FC236}">
                <a16:creationId xmlns:a16="http://schemas.microsoft.com/office/drawing/2014/main" id="{13548FDB-8436-DE4E-8B14-5160F565ECD0}"/>
              </a:ext>
            </a:extLst>
          </p:cNvPr>
          <p:cNvSpPr/>
          <p:nvPr/>
        </p:nvSpPr>
        <p:spPr>
          <a:xfrm>
            <a:off x="10207210" y="3334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Smiley Face 52">
            <a:extLst>
              <a:ext uri="{FF2B5EF4-FFF2-40B4-BE49-F238E27FC236}">
                <a16:creationId xmlns:a16="http://schemas.microsoft.com/office/drawing/2014/main" id="{95176661-3849-7149-8038-03596A8A91F8}"/>
              </a:ext>
            </a:extLst>
          </p:cNvPr>
          <p:cNvSpPr/>
          <p:nvPr/>
        </p:nvSpPr>
        <p:spPr>
          <a:xfrm>
            <a:off x="9661110" y="400229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Smiley Face 53">
            <a:extLst>
              <a:ext uri="{FF2B5EF4-FFF2-40B4-BE49-F238E27FC236}">
                <a16:creationId xmlns:a16="http://schemas.microsoft.com/office/drawing/2014/main" id="{2FA378F8-539A-8042-B52F-4AAEC8A311F2}"/>
              </a:ext>
            </a:extLst>
          </p:cNvPr>
          <p:cNvSpPr/>
          <p:nvPr/>
        </p:nvSpPr>
        <p:spPr>
          <a:xfrm>
            <a:off x="9318210" y="3161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Smiley Face 55">
            <a:extLst>
              <a:ext uri="{FF2B5EF4-FFF2-40B4-BE49-F238E27FC236}">
                <a16:creationId xmlns:a16="http://schemas.microsoft.com/office/drawing/2014/main" id="{7039751B-053B-714C-8847-726E7A75AC1F}"/>
              </a:ext>
            </a:extLst>
          </p:cNvPr>
          <p:cNvSpPr/>
          <p:nvPr/>
        </p:nvSpPr>
        <p:spPr>
          <a:xfrm>
            <a:off x="1009291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Smiley Face 56">
            <a:extLst>
              <a:ext uri="{FF2B5EF4-FFF2-40B4-BE49-F238E27FC236}">
                <a16:creationId xmlns:a16="http://schemas.microsoft.com/office/drawing/2014/main" id="{FFB8F70A-D12E-A641-8DB2-19D9907E457E}"/>
              </a:ext>
            </a:extLst>
          </p:cNvPr>
          <p:cNvSpPr/>
          <p:nvPr/>
        </p:nvSpPr>
        <p:spPr>
          <a:xfrm>
            <a:off x="10562810" y="396578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Smiley Face 57">
            <a:extLst>
              <a:ext uri="{FF2B5EF4-FFF2-40B4-BE49-F238E27FC236}">
                <a16:creationId xmlns:a16="http://schemas.microsoft.com/office/drawing/2014/main" id="{DB3042F8-E386-B240-94D2-A97274B00031}"/>
              </a:ext>
            </a:extLst>
          </p:cNvPr>
          <p:cNvSpPr/>
          <p:nvPr/>
        </p:nvSpPr>
        <p:spPr>
          <a:xfrm>
            <a:off x="10829510" y="34998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Smiley Face 58">
            <a:extLst>
              <a:ext uri="{FF2B5EF4-FFF2-40B4-BE49-F238E27FC236}">
                <a16:creationId xmlns:a16="http://schemas.microsoft.com/office/drawing/2014/main" id="{B66A62A4-7F79-334A-AFDB-189ADFEA88CD}"/>
              </a:ext>
            </a:extLst>
          </p:cNvPr>
          <p:cNvSpPr/>
          <p:nvPr/>
        </p:nvSpPr>
        <p:spPr>
          <a:xfrm>
            <a:off x="9210260" y="42237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Smiley Face 59">
            <a:extLst>
              <a:ext uri="{FF2B5EF4-FFF2-40B4-BE49-F238E27FC236}">
                <a16:creationId xmlns:a16="http://schemas.microsoft.com/office/drawing/2014/main" id="{DF99253E-8C74-B14C-AF1E-E22171846DF5}"/>
              </a:ext>
            </a:extLst>
          </p:cNvPr>
          <p:cNvSpPr/>
          <p:nvPr/>
        </p:nvSpPr>
        <p:spPr>
          <a:xfrm>
            <a:off x="11489910" y="15202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Smiley Face 60">
            <a:extLst>
              <a:ext uri="{FF2B5EF4-FFF2-40B4-BE49-F238E27FC236}">
                <a16:creationId xmlns:a16="http://schemas.microsoft.com/office/drawing/2014/main" id="{A668C6A5-BFE0-C44D-AE67-FBE4A364E2F6}"/>
              </a:ext>
            </a:extLst>
          </p:cNvPr>
          <p:cNvSpPr/>
          <p:nvPr/>
        </p:nvSpPr>
        <p:spPr>
          <a:xfrm>
            <a:off x="11147010" y="18504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Smiley Face 61">
            <a:extLst>
              <a:ext uri="{FF2B5EF4-FFF2-40B4-BE49-F238E27FC236}">
                <a16:creationId xmlns:a16="http://schemas.microsoft.com/office/drawing/2014/main" id="{7E971F6E-1726-FA47-A8D2-27C57CDBE85F}"/>
              </a:ext>
            </a:extLst>
          </p:cNvPr>
          <p:cNvSpPr/>
          <p:nvPr/>
        </p:nvSpPr>
        <p:spPr>
          <a:xfrm>
            <a:off x="11566110" y="21298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Smiley Face 62">
            <a:extLst>
              <a:ext uri="{FF2B5EF4-FFF2-40B4-BE49-F238E27FC236}">
                <a16:creationId xmlns:a16="http://schemas.microsoft.com/office/drawing/2014/main" id="{001271E5-7A05-8E44-998C-4B643BFFE12E}"/>
              </a:ext>
            </a:extLst>
          </p:cNvPr>
          <p:cNvSpPr/>
          <p:nvPr/>
        </p:nvSpPr>
        <p:spPr>
          <a:xfrm>
            <a:off x="6587710" y="29716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Smiley Face 64">
            <a:extLst>
              <a:ext uri="{FF2B5EF4-FFF2-40B4-BE49-F238E27FC236}">
                <a16:creationId xmlns:a16="http://schemas.microsoft.com/office/drawing/2014/main" id="{6E5EEA38-12CF-3F4C-8C16-1C4D4DC50FC0}"/>
              </a:ext>
            </a:extLst>
          </p:cNvPr>
          <p:cNvSpPr/>
          <p:nvPr/>
        </p:nvSpPr>
        <p:spPr>
          <a:xfrm>
            <a:off x="11147010" y="235288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Smiley Face 65">
            <a:extLst>
              <a:ext uri="{FF2B5EF4-FFF2-40B4-BE49-F238E27FC236}">
                <a16:creationId xmlns:a16="http://schemas.microsoft.com/office/drawing/2014/main" id="{6B7A33EA-2B9D-DE4D-8C8A-21E7CBE0E0C6}"/>
              </a:ext>
            </a:extLst>
          </p:cNvPr>
          <p:cNvSpPr/>
          <p:nvPr/>
        </p:nvSpPr>
        <p:spPr>
          <a:xfrm>
            <a:off x="10804110" y="151191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Smiley Face 66">
            <a:extLst>
              <a:ext uri="{FF2B5EF4-FFF2-40B4-BE49-F238E27FC236}">
                <a16:creationId xmlns:a16="http://schemas.microsoft.com/office/drawing/2014/main" id="{E4A6998C-4494-E240-A36A-BAF994C61409}"/>
              </a:ext>
            </a:extLst>
          </p:cNvPr>
          <p:cNvSpPr/>
          <p:nvPr/>
        </p:nvSpPr>
        <p:spPr>
          <a:xfrm>
            <a:off x="10772360" y="2091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Smiley Face 67">
            <a:extLst>
              <a:ext uri="{FF2B5EF4-FFF2-40B4-BE49-F238E27FC236}">
                <a16:creationId xmlns:a16="http://schemas.microsoft.com/office/drawing/2014/main" id="{675B5243-6BD2-DF41-9621-12BA018F4074}"/>
              </a:ext>
            </a:extLst>
          </p:cNvPr>
          <p:cNvSpPr/>
          <p:nvPr/>
        </p:nvSpPr>
        <p:spPr>
          <a:xfrm>
            <a:off x="11578810" y="2574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Smiley Face 68">
            <a:extLst>
              <a:ext uri="{FF2B5EF4-FFF2-40B4-BE49-F238E27FC236}">
                <a16:creationId xmlns:a16="http://schemas.microsoft.com/office/drawing/2014/main" id="{1C65C8C4-5639-B047-9F16-1E0BF9CFF5B4}"/>
              </a:ext>
            </a:extLst>
          </p:cNvPr>
          <p:cNvSpPr/>
          <p:nvPr/>
        </p:nvSpPr>
        <p:spPr>
          <a:xfrm>
            <a:off x="7006810" y="30426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Smiley Face 69">
            <a:extLst>
              <a:ext uri="{FF2B5EF4-FFF2-40B4-BE49-F238E27FC236}">
                <a16:creationId xmlns:a16="http://schemas.microsoft.com/office/drawing/2014/main" id="{5A09A4AB-EDFF-AA4A-9551-62ECE25E9737}"/>
              </a:ext>
            </a:extLst>
          </p:cNvPr>
          <p:cNvSpPr/>
          <p:nvPr/>
        </p:nvSpPr>
        <p:spPr>
          <a:xfrm>
            <a:off x="6803610" y="342881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Smiley Face 71">
            <a:extLst>
              <a:ext uri="{FF2B5EF4-FFF2-40B4-BE49-F238E27FC236}">
                <a16:creationId xmlns:a16="http://schemas.microsoft.com/office/drawing/2014/main" id="{AF288F35-CEAF-F943-B2B9-9F9E84126211}"/>
              </a:ext>
            </a:extLst>
          </p:cNvPr>
          <p:cNvSpPr/>
          <p:nvPr/>
        </p:nvSpPr>
        <p:spPr>
          <a:xfrm>
            <a:off x="11096210" y="284104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Smiley Face 72">
            <a:extLst>
              <a:ext uri="{FF2B5EF4-FFF2-40B4-BE49-F238E27FC236}">
                <a16:creationId xmlns:a16="http://schemas.microsoft.com/office/drawing/2014/main" id="{F8F37F15-C083-2341-B90F-0CE04001B4B7}"/>
              </a:ext>
            </a:extLst>
          </p:cNvPr>
          <p:cNvSpPr/>
          <p:nvPr/>
        </p:nvSpPr>
        <p:spPr>
          <a:xfrm>
            <a:off x="6492460" y="13805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Smiley Face 75">
            <a:extLst>
              <a:ext uri="{FF2B5EF4-FFF2-40B4-BE49-F238E27FC236}">
                <a16:creationId xmlns:a16="http://schemas.microsoft.com/office/drawing/2014/main" id="{994E144E-0854-FD4A-A4EA-B621A4D0C508}"/>
              </a:ext>
            </a:extLst>
          </p:cNvPr>
          <p:cNvSpPr/>
          <p:nvPr/>
        </p:nvSpPr>
        <p:spPr>
          <a:xfrm>
            <a:off x="6968710" y="389434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Smiley Face 76">
            <a:extLst>
              <a:ext uri="{FF2B5EF4-FFF2-40B4-BE49-F238E27FC236}">
                <a16:creationId xmlns:a16="http://schemas.microsoft.com/office/drawing/2014/main" id="{3A5E7FA4-B451-1D42-9692-A89A5EF493B3}"/>
              </a:ext>
            </a:extLst>
          </p:cNvPr>
          <p:cNvSpPr/>
          <p:nvPr/>
        </p:nvSpPr>
        <p:spPr>
          <a:xfrm>
            <a:off x="6409910" y="17869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Smiley Face 77">
            <a:extLst>
              <a:ext uri="{FF2B5EF4-FFF2-40B4-BE49-F238E27FC236}">
                <a16:creationId xmlns:a16="http://schemas.microsoft.com/office/drawing/2014/main" id="{200219B8-C956-314F-A548-886AB9A8007E}"/>
              </a:ext>
            </a:extLst>
          </p:cNvPr>
          <p:cNvSpPr/>
          <p:nvPr/>
        </p:nvSpPr>
        <p:spPr>
          <a:xfrm>
            <a:off x="6168610" y="21933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Smiley Face 78">
            <a:extLst>
              <a:ext uri="{FF2B5EF4-FFF2-40B4-BE49-F238E27FC236}">
                <a16:creationId xmlns:a16="http://schemas.microsoft.com/office/drawing/2014/main" id="{5B3CCC9E-9B5B-B646-963A-525910084022}"/>
              </a:ext>
            </a:extLst>
          </p:cNvPr>
          <p:cNvSpPr/>
          <p:nvPr/>
        </p:nvSpPr>
        <p:spPr>
          <a:xfrm>
            <a:off x="11629610" y="408008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Smiley Face 79">
            <a:extLst>
              <a:ext uri="{FF2B5EF4-FFF2-40B4-BE49-F238E27FC236}">
                <a16:creationId xmlns:a16="http://schemas.microsoft.com/office/drawing/2014/main" id="{DDC562E3-FB92-7149-994A-40C1F2BB32BF}"/>
              </a:ext>
            </a:extLst>
          </p:cNvPr>
          <p:cNvSpPr/>
          <p:nvPr/>
        </p:nvSpPr>
        <p:spPr>
          <a:xfrm>
            <a:off x="11286710" y="323910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Smiley Face 80">
            <a:extLst>
              <a:ext uri="{FF2B5EF4-FFF2-40B4-BE49-F238E27FC236}">
                <a16:creationId xmlns:a16="http://schemas.microsoft.com/office/drawing/2014/main" id="{7E72F394-E4F4-6C46-97CA-7B31B0B14744}"/>
              </a:ext>
            </a:extLst>
          </p:cNvPr>
          <p:cNvSpPr/>
          <p:nvPr/>
        </p:nvSpPr>
        <p:spPr>
          <a:xfrm>
            <a:off x="11254960" y="381894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Smiley Face 81">
            <a:extLst>
              <a:ext uri="{FF2B5EF4-FFF2-40B4-BE49-F238E27FC236}">
                <a16:creationId xmlns:a16="http://schemas.microsoft.com/office/drawing/2014/main" id="{6E7DA2C1-4899-B14C-BB0B-C36FD8C57145}"/>
              </a:ext>
            </a:extLst>
          </p:cNvPr>
          <p:cNvSpPr/>
          <p:nvPr/>
        </p:nvSpPr>
        <p:spPr>
          <a:xfrm>
            <a:off x="7235410" y="342801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Smiley Face 82">
            <a:extLst>
              <a:ext uri="{FF2B5EF4-FFF2-40B4-BE49-F238E27FC236}">
                <a16:creationId xmlns:a16="http://schemas.microsoft.com/office/drawing/2014/main" id="{BD22DCCA-F8DD-2A4D-B351-0CF8FB00D285}"/>
              </a:ext>
            </a:extLst>
          </p:cNvPr>
          <p:cNvSpPr/>
          <p:nvPr/>
        </p:nvSpPr>
        <p:spPr>
          <a:xfrm>
            <a:off x="6381335" y="25997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Smiley Face 83">
            <a:extLst>
              <a:ext uri="{FF2B5EF4-FFF2-40B4-BE49-F238E27FC236}">
                <a16:creationId xmlns:a16="http://schemas.microsoft.com/office/drawing/2014/main" id="{CFBE0E34-E144-8446-B30E-4DD4E473EE3E}"/>
              </a:ext>
            </a:extLst>
          </p:cNvPr>
          <p:cNvSpPr/>
          <p:nvPr/>
        </p:nvSpPr>
        <p:spPr>
          <a:xfrm>
            <a:off x="6625810" y="224414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Smiley Face 85">
            <a:extLst>
              <a:ext uri="{FF2B5EF4-FFF2-40B4-BE49-F238E27FC236}">
                <a16:creationId xmlns:a16="http://schemas.microsoft.com/office/drawing/2014/main" id="{C8990ECE-A06F-6A49-B40D-270B0020FD31}"/>
              </a:ext>
            </a:extLst>
          </p:cNvPr>
          <p:cNvSpPr/>
          <p:nvPr/>
        </p:nvSpPr>
        <p:spPr>
          <a:xfrm>
            <a:off x="778151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Smiley Face 86">
            <a:extLst>
              <a:ext uri="{FF2B5EF4-FFF2-40B4-BE49-F238E27FC236}">
                <a16:creationId xmlns:a16="http://schemas.microsoft.com/office/drawing/2014/main" id="{4A19F295-D650-0942-9FA9-0EF75BBFCC30}"/>
              </a:ext>
            </a:extLst>
          </p:cNvPr>
          <p:cNvSpPr/>
          <p:nvPr/>
        </p:nvSpPr>
        <p:spPr>
          <a:xfrm>
            <a:off x="6898860" y="44519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Smiley Face 87">
            <a:extLst>
              <a:ext uri="{FF2B5EF4-FFF2-40B4-BE49-F238E27FC236}">
                <a16:creationId xmlns:a16="http://schemas.microsoft.com/office/drawing/2014/main" id="{1017142E-721F-BB4C-8AF2-C005D1476B6A}"/>
              </a:ext>
            </a:extLst>
          </p:cNvPr>
          <p:cNvSpPr/>
          <p:nvPr/>
        </p:nvSpPr>
        <p:spPr>
          <a:xfrm>
            <a:off x="968016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Smiley Face 88">
            <a:extLst>
              <a:ext uri="{FF2B5EF4-FFF2-40B4-BE49-F238E27FC236}">
                <a16:creationId xmlns:a16="http://schemas.microsoft.com/office/drawing/2014/main" id="{940F48D6-C6EC-624C-8297-64674CEA1311}"/>
              </a:ext>
            </a:extLst>
          </p:cNvPr>
          <p:cNvSpPr/>
          <p:nvPr/>
        </p:nvSpPr>
        <p:spPr>
          <a:xfrm>
            <a:off x="8797510" y="438289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Smiley Face 89">
            <a:extLst>
              <a:ext uri="{FF2B5EF4-FFF2-40B4-BE49-F238E27FC236}">
                <a16:creationId xmlns:a16="http://schemas.microsoft.com/office/drawing/2014/main" id="{345E3363-E15E-7945-8985-F0751B9B162C}"/>
              </a:ext>
            </a:extLst>
          </p:cNvPr>
          <p:cNvSpPr/>
          <p:nvPr/>
        </p:nvSpPr>
        <p:spPr>
          <a:xfrm>
            <a:off x="7324310" y="4642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Smiley Face 90">
            <a:extLst>
              <a:ext uri="{FF2B5EF4-FFF2-40B4-BE49-F238E27FC236}">
                <a16:creationId xmlns:a16="http://schemas.microsoft.com/office/drawing/2014/main" id="{EA338E7D-4271-8643-98AD-8C934FFA2CC1}"/>
              </a:ext>
            </a:extLst>
          </p:cNvPr>
          <p:cNvSpPr/>
          <p:nvPr/>
        </p:nvSpPr>
        <p:spPr>
          <a:xfrm>
            <a:off x="8340310" y="4629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Smiley Face 91">
            <a:extLst>
              <a:ext uri="{FF2B5EF4-FFF2-40B4-BE49-F238E27FC236}">
                <a16:creationId xmlns:a16="http://schemas.microsoft.com/office/drawing/2014/main" id="{FB563EE3-985E-DC4E-A88C-F4C2FF73D498}"/>
              </a:ext>
            </a:extLst>
          </p:cNvPr>
          <p:cNvSpPr/>
          <p:nvPr/>
        </p:nvSpPr>
        <p:spPr>
          <a:xfrm>
            <a:off x="7921210" y="48710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Smiley Face 93">
            <a:extLst>
              <a:ext uri="{FF2B5EF4-FFF2-40B4-BE49-F238E27FC236}">
                <a16:creationId xmlns:a16="http://schemas.microsoft.com/office/drawing/2014/main" id="{A9589679-CA28-F641-96B5-FE8E137050F0}"/>
              </a:ext>
            </a:extLst>
          </p:cNvPr>
          <p:cNvSpPr/>
          <p:nvPr/>
        </p:nvSpPr>
        <p:spPr>
          <a:xfrm>
            <a:off x="8226010" y="56584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Smiley Face 94">
            <a:extLst>
              <a:ext uri="{FF2B5EF4-FFF2-40B4-BE49-F238E27FC236}">
                <a16:creationId xmlns:a16="http://schemas.microsoft.com/office/drawing/2014/main" id="{BB23E05D-310A-CF4B-A59F-F1B233C66DB7}"/>
              </a:ext>
            </a:extLst>
          </p:cNvPr>
          <p:cNvSpPr/>
          <p:nvPr/>
        </p:nvSpPr>
        <p:spPr>
          <a:xfrm>
            <a:off x="8759410" y="49218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Smiley Face 95">
            <a:extLst>
              <a:ext uri="{FF2B5EF4-FFF2-40B4-BE49-F238E27FC236}">
                <a16:creationId xmlns:a16="http://schemas.microsoft.com/office/drawing/2014/main" id="{A76F2BF8-2BC8-964D-813F-D211E242D655}"/>
              </a:ext>
            </a:extLst>
          </p:cNvPr>
          <p:cNvSpPr/>
          <p:nvPr/>
        </p:nvSpPr>
        <p:spPr>
          <a:xfrm>
            <a:off x="8264110" y="51631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Smiley Face 97">
            <a:extLst>
              <a:ext uri="{FF2B5EF4-FFF2-40B4-BE49-F238E27FC236}">
                <a16:creationId xmlns:a16="http://schemas.microsoft.com/office/drawing/2014/main" id="{9F502A94-A6DC-904E-A8FB-68103A5FF34A}"/>
              </a:ext>
            </a:extLst>
          </p:cNvPr>
          <p:cNvSpPr/>
          <p:nvPr/>
        </p:nvSpPr>
        <p:spPr>
          <a:xfrm>
            <a:off x="7464010" y="50405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Smiley Face 99">
            <a:extLst>
              <a:ext uri="{FF2B5EF4-FFF2-40B4-BE49-F238E27FC236}">
                <a16:creationId xmlns:a16="http://schemas.microsoft.com/office/drawing/2014/main" id="{B548460C-2BFB-2747-A9A6-E6CED97861B3}"/>
              </a:ext>
            </a:extLst>
          </p:cNvPr>
          <p:cNvSpPr/>
          <p:nvPr/>
        </p:nvSpPr>
        <p:spPr>
          <a:xfrm>
            <a:off x="8708610" y="5844983"/>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Smiley Face 100">
            <a:extLst>
              <a:ext uri="{FF2B5EF4-FFF2-40B4-BE49-F238E27FC236}">
                <a16:creationId xmlns:a16="http://schemas.microsoft.com/office/drawing/2014/main" id="{34E033E8-030C-2C47-ADBD-EEDE9C29FECC}"/>
              </a:ext>
            </a:extLst>
          </p:cNvPr>
          <p:cNvSpPr/>
          <p:nvPr/>
        </p:nvSpPr>
        <p:spPr>
          <a:xfrm>
            <a:off x="8721310" y="537031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Smiley Face 101">
            <a:extLst>
              <a:ext uri="{FF2B5EF4-FFF2-40B4-BE49-F238E27FC236}">
                <a16:creationId xmlns:a16="http://schemas.microsoft.com/office/drawing/2014/main" id="{CD64EAA1-32E3-0E46-B6E3-E2ED7D5DF27B}"/>
              </a:ext>
            </a:extLst>
          </p:cNvPr>
          <p:cNvSpPr/>
          <p:nvPr/>
        </p:nvSpPr>
        <p:spPr>
          <a:xfrm>
            <a:off x="921661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Smiley Face 102">
            <a:extLst>
              <a:ext uri="{FF2B5EF4-FFF2-40B4-BE49-F238E27FC236}">
                <a16:creationId xmlns:a16="http://schemas.microsoft.com/office/drawing/2014/main" id="{95173A55-EEE6-604F-989D-6D766094A6E1}"/>
              </a:ext>
            </a:extLst>
          </p:cNvPr>
          <p:cNvSpPr/>
          <p:nvPr/>
        </p:nvSpPr>
        <p:spPr>
          <a:xfrm>
            <a:off x="10150060" y="46281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Smiley Face 103">
            <a:extLst>
              <a:ext uri="{FF2B5EF4-FFF2-40B4-BE49-F238E27FC236}">
                <a16:creationId xmlns:a16="http://schemas.microsoft.com/office/drawing/2014/main" id="{3E972408-F5E9-944E-A345-7AD6F9EC4869}"/>
              </a:ext>
            </a:extLst>
          </p:cNvPr>
          <p:cNvSpPr/>
          <p:nvPr/>
        </p:nvSpPr>
        <p:spPr>
          <a:xfrm>
            <a:off x="9737310" y="4894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Smiley Face 104">
            <a:extLst>
              <a:ext uri="{FF2B5EF4-FFF2-40B4-BE49-F238E27FC236}">
                <a16:creationId xmlns:a16="http://schemas.microsoft.com/office/drawing/2014/main" id="{80CBF9EA-4359-B94A-ABAF-686D74D77444}"/>
              </a:ext>
            </a:extLst>
          </p:cNvPr>
          <p:cNvSpPr/>
          <p:nvPr/>
        </p:nvSpPr>
        <p:spPr>
          <a:xfrm>
            <a:off x="9597610" y="54155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Smiley Face 105">
            <a:extLst>
              <a:ext uri="{FF2B5EF4-FFF2-40B4-BE49-F238E27FC236}">
                <a16:creationId xmlns:a16="http://schemas.microsoft.com/office/drawing/2014/main" id="{CF9C87F5-926E-A24F-A38E-4E043FEEFE10}"/>
              </a:ext>
            </a:extLst>
          </p:cNvPr>
          <p:cNvSpPr/>
          <p:nvPr/>
        </p:nvSpPr>
        <p:spPr>
          <a:xfrm>
            <a:off x="10016710" y="56949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Smiley Face 106">
            <a:extLst>
              <a:ext uri="{FF2B5EF4-FFF2-40B4-BE49-F238E27FC236}">
                <a16:creationId xmlns:a16="http://schemas.microsoft.com/office/drawing/2014/main" id="{2368F703-2A4B-964F-967F-B97AC31FFC95}"/>
              </a:ext>
            </a:extLst>
          </p:cNvPr>
          <p:cNvSpPr/>
          <p:nvPr/>
        </p:nvSpPr>
        <p:spPr>
          <a:xfrm>
            <a:off x="105501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Smiley Face 107">
            <a:extLst>
              <a:ext uri="{FF2B5EF4-FFF2-40B4-BE49-F238E27FC236}">
                <a16:creationId xmlns:a16="http://schemas.microsoft.com/office/drawing/2014/main" id="{06C15D41-E7B6-C748-97EA-F4234F86BDCF}"/>
              </a:ext>
            </a:extLst>
          </p:cNvPr>
          <p:cNvSpPr/>
          <p:nvPr/>
        </p:nvSpPr>
        <p:spPr>
          <a:xfrm>
            <a:off x="10143710" y="52504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Smiley Face 108">
            <a:extLst>
              <a:ext uri="{FF2B5EF4-FFF2-40B4-BE49-F238E27FC236}">
                <a16:creationId xmlns:a16="http://schemas.microsoft.com/office/drawing/2014/main" id="{A040FF75-EAF8-D844-BC93-10A96343996F}"/>
              </a:ext>
            </a:extLst>
          </p:cNvPr>
          <p:cNvSpPr/>
          <p:nvPr/>
        </p:nvSpPr>
        <p:spPr>
          <a:xfrm>
            <a:off x="9597610" y="59180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Smiley Face 109">
            <a:extLst>
              <a:ext uri="{FF2B5EF4-FFF2-40B4-BE49-F238E27FC236}">
                <a16:creationId xmlns:a16="http://schemas.microsoft.com/office/drawing/2014/main" id="{1A039953-DAFA-4040-9D79-4F1EDA9E7AC0}"/>
              </a:ext>
            </a:extLst>
          </p:cNvPr>
          <p:cNvSpPr/>
          <p:nvPr/>
        </p:nvSpPr>
        <p:spPr>
          <a:xfrm>
            <a:off x="9254710" y="5077027"/>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Smiley Face 110">
            <a:extLst>
              <a:ext uri="{FF2B5EF4-FFF2-40B4-BE49-F238E27FC236}">
                <a16:creationId xmlns:a16="http://schemas.microsoft.com/office/drawing/2014/main" id="{FE7BAEB6-9063-E040-82CB-2B58808F210D}"/>
              </a:ext>
            </a:extLst>
          </p:cNvPr>
          <p:cNvSpPr/>
          <p:nvPr/>
        </p:nvSpPr>
        <p:spPr>
          <a:xfrm>
            <a:off x="9222960" y="56568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Smiley Face 111">
            <a:extLst>
              <a:ext uri="{FF2B5EF4-FFF2-40B4-BE49-F238E27FC236}">
                <a16:creationId xmlns:a16="http://schemas.microsoft.com/office/drawing/2014/main" id="{BC7ED666-0785-E642-9CA1-0B87F00382BA}"/>
              </a:ext>
            </a:extLst>
          </p:cNvPr>
          <p:cNvSpPr/>
          <p:nvPr/>
        </p:nvSpPr>
        <p:spPr>
          <a:xfrm>
            <a:off x="10499310" y="588149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Smiley Face 113">
            <a:extLst>
              <a:ext uri="{FF2B5EF4-FFF2-40B4-BE49-F238E27FC236}">
                <a16:creationId xmlns:a16="http://schemas.microsoft.com/office/drawing/2014/main" id="{8610D39F-AE92-5841-A186-266619BDFD7D}"/>
              </a:ext>
            </a:extLst>
          </p:cNvPr>
          <p:cNvSpPr/>
          <p:nvPr/>
        </p:nvSpPr>
        <p:spPr>
          <a:xfrm>
            <a:off x="6524210" y="48873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Smiley Face 114">
            <a:extLst>
              <a:ext uri="{FF2B5EF4-FFF2-40B4-BE49-F238E27FC236}">
                <a16:creationId xmlns:a16="http://schemas.microsoft.com/office/drawing/2014/main" id="{795C1220-B86D-3D42-8B59-09F4A1637D58}"/>
              </a:ext>
            </a:extLst>
          </p:cNvPr>
          <p:cNvSpPr/>
          <p:nvPr/>
        </p:nvSpPr>
        <p:spPr>
          <a:xfrm>
            <a:off x="6282910" y="527863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Smiley Face 116">
            <a:extLst>
              <a:ext uri="{FF2B5EF4-FFF2-40B4-BE49-F238E27FC236}">
                <a16:creationId xmlns:a16="http://schemas.microsoft.com/office/drawing/2014/main" id="{5CB20F76-2CF2-9A49-8054-CB4D93655171}"/>
              </a:ext>
            </a:extLst>
          </p:cNvPr>
          <p:cNvSpPr/>
          <p:nvPr/>
        </p:nvSpPr>
        <p:spPr>
          <a:xfrm>
            <a:off x="1151531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miley Face 117">
            <a:extLst>
              <a:ext uri="{FF2B5EF4-FFF2-40B4-BE49-F238E27FC236}">
                <a16:creationId xmlns:a16="http://schemas.microsoft.com/office/drawing/2014/main" id="{6174535F-E390-A349-A53F-F11AA16EC31B}"/>
              </a:ext>
            </a:extLst>
          </p:cNvPr>
          <p:cNvSpPr/>
          <p:nvPr/>
        </p:nvSpPr>
        <p:spPr>
          <a:xfrm>
            <a:off x="6943310" y="4958361"/>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Smiley Face 118">
            <a:extLst>
              <a:ext uri="{FF2B5EF4-FFF2-40B4-BE49-F238E27FC236}">
                <a16:creationId xmlns:a16="http://schemas.microsoft.com/office/drawing/2014/main" id="{BD75EF94-00D1-C34E-9C3E-BF6EB5CADC90}"/>
              </a:ext>
            </a:extLst>
          </p:cNvPr>
          <p:cNvSpPr/>
          <p:nvPr/>
        </p:nvSpPr>
        <p:spPr>
          <a:xfrm>
            <a:off x="6740110" y="5344520"/>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miley Face 119">
            <a:extLst>
              <a:ext uri="{FF2B5EF4-FFF2-40B4-BE49-F238E27FC236}">
                <a16:creationId xmlns:a16="http://schemas.microsoft.com/office/drawing/2014/main" id="{FF9FD0D2-758F-0A48-9A11-F42578275391}"/>
              </a:ext>
            </a:extLst>
          </p:cNvPr>
          <p:cNvSpPr/>
          <p:nvPr/>
        </p:nvSpPr>
        <p:spPr>
          <a:xfrm>
            <a:off x="10632660" y="449005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Smiley Face 120">
            <a:extLst>
              <a:ext uri="{FF2B5EF4-FFF2-40B4-BE49-F238E27FC236}">
                <a16:creationId xmlns:a16="http://schemas.microsoft.com/office/drawing/2014/main" id="{3964911B-9ED0-7244-953C-3D6D1C696A2C}"/>
              </a:ext>
            </a:extLst>
          </p:cNvPr>
          <p:cNvSpPr/>
          <p:nvPr/>
        </p:nvSpPr>
        <p:spPr>
          <a:xfrm>
            <a:off x="11032710" y="4756749"/>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Smiley Face 121">
            <a:extLst>
              <a:ext uri="{FF2B5EF4-FFF2-40B4-BE49-F238E27FC236}">
                <a16:creationId xmlns:a16="http://schemas.microsoft.com/office/drawing/2014/main" id="{D1768264-CEDD-D34E-A3C9-1DA169A6CAF4}"/>
              </a:ext>
            </a:extLst>
          </p:cNvPr>
          <p:cNvSpPr/>
          <p:nvPr/>
        </p:nvSpPr>
        <p:spPr>
          <a:xfrm>
            <a:off x="6448591" y="5752905"/>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Smiley Face 122">
            <a:extLst>
              <a:ext uri="{FF2B5EF4-FFF2-40B4-BE49-F238E27FC236}">
                <a16:creationId xmlns:a16="http://schemas.microsoft.com/office/drawing/2014/main" id="{EAFB6925-606F-EE4D-A5AA-A58541A1461C}"/>
              </a:ext>
            </a:extLst>
          </p:cNvPr>
          <p:cNvSpPr/>
          <p:nvPr/>
        </p:nvSpPr>
        <p:spPr>
          <a:xfrm>
            <a:off x="11566110" y="54933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Smiley Face 123">
            <a:extLst>
              <a:ext uri="{FF2B5EF4-FFF2-40B4-BE49-F238E27FC236}">
                <a16:creationId xmlns:a16="http://schemas.microsoft.com/office/drawing/2014/main" id="{E8158345-67A6-9340-A077-55C521CD8A23}"/>
              </a:ext>
            </a:extLst>
          </p:cNvPr>
          <p:cNvSpPr/>
          <p:nvPr/>
        </p:nvSpPr>
        <p:spPr>
          <a:xfrm>
            <a:off x="6905210" y="581005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Smiley Face 124">
            <a:extLst>
              <a:ext uri="{FF2B5EF4-FFF2-40B4-BE49-F238E27FC236}">
                <a16:creationId xmlns:a16="http://schemas.microsoft.com/office/drawing/2014/main" id="{4D1294F0-FC26-7A42-914D-D9EF6D0F7270}"/>
              </a:ext>
            </a:extLst>
          </p:cNvPr>
          <p:cNvSpPr/>
          <p:nvPr/>
        </p:nvSpPr>
        <p:spPr>
          <a:xfrm>
            <a:off x="11566110" y="5995792"/>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Smiley Face 125">
            <a:extLst>
              <a:ext uri="{FF2B5EF4-FFF2-40B4-BE49-F238E27FC236}">
                <a16:creationId xmlns:a16="http://schemas.microsoft.com/office/drawing/2014/main" id="{6A30973D-6536-D34E-BF4E-264CB31C52BC}"/>
              </a:ext>
            </a:extLst>
          </p:cNvPr>
          <p:cNvSpPr/>
          <p:nvPr/>
        </p:nvSpPr>
        <p:spPr>
          <a:xfrm>
            <a:off x="11223210" y="5154814"/>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Smiley Face 126">
            <a:extLst>
              <a:ext uri="{FF2B5EF4-FFF2-40B4-BE49-F238E27FC236}">
                <a16:creationId xmlns:a16="http://schemas.microsoft.com/office/drawing/2014/main" id="{BAA9D480-5AF3-F941-B13D-0F82F13A1C63}"/>
              </a:ext>
            </a:extLst>
          </p:cNvPr>
          <p:cNvSpPr/>
          <p:nvPr/>
        </p:nvSpPr>
        <p:spPr>
          <a:xfrm>
            <a:off x="11191460" y="5734648"/>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Smiley Face 127">
            <a:extLst>
              <a:ext uri="{FF2B5EF4-FFF2-40B4-BE49-F238E27FC236}">
                <a16:creationId xmlns:a16="http://schemas.microsoft.com/office/drawing/2014/main" id="{D1B07879-700F-AC48-AD44-FB298CBFF229}"/>
              </a:ext>
            </a:extLst>
          </p:cNvPr>
          <p:cNvSpPr/>
          <p:nvPr/>
        </p:nvSpPr>
        <p:spPr>
          <a:xfrm>
            <a:off x="7171910" y="5343726"/>
            <a:ext cx="330200" cy="330200"/>
          </a:xfrm>
          <a:prstGeom prst="smileyFac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TextBox 129">
            <a:extLst>
              <a:ext uri="{FF2B5EF4-FFF2-40B4-BE49-F238E27FC236}">
                <a16:creationId xmlns:a16="http://schemas.microsoft.com/office/drawing/2014/main" id="{B9D8A6A6-B6F2-DA4C-9266-210F245D99F3}"/>
              </a:ext>
            </a:extLst>
          </p:cNvPr>
          <p:cNvSpPr txBox="1"/>
          <p:nvPr/>
        </p:nvSpPr>
        <p:spPr>
          <a:xfrm>
            <a:off x="6096000" y="443569"/>
            <a:ext cx="5946478" cy="523220"/>
          </a:xfrm>
          <a:prstGeom prst="rect">
            <a:avLst/>
          </a:prstGeom>
          <a:noFill/>
        </p:spPr>
        <p:txBody>
          <a:bodyPr wrap="square" rtlCol="0">
            <a:spAutoFit/>
          </a:bodyPr>
          <a:lstStyle/>
          <a:p>
            <a:pPr algn="ctr"/>
            <a:r>
              <a:rPr lang="en-US" sz="2800" b="1" dirty="0"/>
              <a:t>The Population</a:t>
            </a:r>
          </a:p>
        </p:txBody>
      </p:sp>
      <p:sp>
        <p:nvSpPr>
          <p:cNvPr id="131" name="Rectangle 130">
            <a:extLst>
              <a:ext uri="{FF2B5EF4-FFF2-40B4-BE49-F238E27FC236}">
                <a16:creationId xmlns:a16="http://schemas.microsoft.com/office/drawing/2014/main" id="{DE7042A8-A71A-C242-B562-A634B3A2A8FC}"/>
              </a:ext>
            </a:extLst>
          </p:cNvPr>
          <p:cNvSpPr/>
          <p:nvPr/>
        </p:nvSpPr>
        <p:spPr>
          <a:xfrm>
            <a:off x="6099598" y="907765"/>
            <a:ext cx="5946477" cy="5521816"/>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2" name="Picture 131">
            <a:extLst>
              <a:ext uri="{FF2B5EF4-FFF2-40B4-BE49-F238E27FC236}">
                <a16:creationId xmlns:a16="http://schemas.microsoft.com/office/drawing/2014/main" id="{F688BF7A-6455-2743-9AD8-67F8094EA828}"/>
              </a:ext>
            </a:extLst>
          </p:cNvPr>
          <p:cNvPicPr>
            <a:picLocks noChangeAspect="1"/>
          </p:cNvPicPr>
          <p:nvPr/>
        </p:nvPicPr>
        <p:blipFill>
          <a:blip r:embed="rId2"/>
          <a:stretch>
            <a:fillRect/>
          </a:stretch>
        </p:blipFill>
        <p:spPr>
          <a:xfrm>
            <a:off x="1204498" y="1196392"/>
            <a:ext cx="3762375" cy="3009900"/>
          </a:xfrm>
          <a:prstGeom prst="rect">
            <a:avLst/>
          </a:prstGeom>
        </p:spPr>
      </p:pic>
      <p:sp>
        <p:nvSpPr>
          <p:cNvPr id="133" name="TextBox 132">
            <a:extLst>
              <a:ext uri="{FF2B5EF4-FFF2-40B4-BE49-F238E27FC236}">
                <a16:creationId xmlns:a16="http://schemas.microsoft.com/office/drawing/2014/main" id="{911F71AB-6D15-0B42-B0C0-0DAD766C94CB}"/>
              </a:ext>
            </a:extLst>
          </p:cNvPr>
          <p:cNvSpPr txBox="1"/>
          <p:nvPr/>
        </p:nvSpPr>
        <p:spPr>
          <a:xfrm>
            <a:off x="381892" y="4253842"/>
            <a:ext cx="5267512" cy="523220"/>
          </a:xfrm>
          <a:prstGeom prst="rect">
            <a:avLst/>
          </a:prstGeom>
          <a:noFill/>
        </p:spPr>
        <p:txBody>
          <a:bodyPr wrap="square" rtlCol="0">
            <a:spAutoFit/>
          </a:bodyPr>
          <a:lstStyle/>
          <a:p>
            <a:r>
              <a:rPr lang="en-US" sz="2800" b="1" dirty="0"/>
              <a:t>Sample 1: Mean = 36.5</a:t>
            </a:r>
          </a:p>
        </p:txBody>
      </p:sp>
      <p:sp>
        <p:nvSpPr>
          <p:cNvPr id="134" name="Smiley Face 133">
            <a:extLst>
              <a:ext uri="{FF2B5EF4-FFF2-40B4-BE49-F238E27FC236}">
                <a16:creationId xmlns:a16="http://schemas.microsoft.com/office/drawing/2014/main" id="{355D46FA-179A-A54F-A206-427C79CBB562}"/>
              </a:ext>
            </a:extLst>
          </p:cNvPr>
          <p:cNvSpPr/>
          <p:nvPr/>
        </p:nvSpPr>
        <p:spPr>
          <a:xfrm>
            <a:off x="7413210" y="18123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Smiley Face 134">
            <a:extLst>
              <a:ext uri="{FF2B5EF4-FFF2-40B4-BE49-F238E27FC236}">
                <a16:creationId xmlns:a16="http://schemas.microsoft.com/office/drawing/2014/main" id="{72A776AA-4760-1344-9023-F81CE733F4BB}"/>
              </a:ext>
            </a:extLst>
          </p:cNvPr>
          <p:cNvSpPr/>
          <p:nvPr/>
        </p:nvSpPr>
        <p:spPr>
          <a:xfrm>
            <a:off x="7413210" y="23147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Smiley Face 135">
            <a:extLst>
              <a:ext uri="{FF2B5EF4-FFF2-40B4-BE49-F238E27FC236}">
                <a16:creationId xmlns:a16="http://schemas.microsoft.com/office/drawing/2014/main" id="{05DA53CA-01EE-DD42-ADC9-FF9A4CC230B2}"/>
              </a:ext>
            </a:extLst>
          </p:cNvPr>
          <p:cNvSpPr/>
          <p:nvPr/>
        </p:nvSpPr>
        <p:spPr>
          <a:xfrm>
            <a:off x="10023060" y="16924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Smiley Face 136">
            <a:extLst>
              <a:ext uri="{FF2B5EF4-FFF2-40B4-BE49-F238E27FC236}">
                <a16:creationId xmlns:a16="http://schemas.microsoft.com/office/drawing/2014/main" id="{6A8C2F9A-6B02-2C4B-8D85-87260CE395B2}"/>
              </a:ext>
            </a:extLst>
          </p:cNvPr>
          <p:cNvSpPr/>
          <p:nvPr/>
        </p:nvSpPr>
        <p:spPr>
          <a:xfrm>
            <a:off x="8822910" y="30061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Smiley Face 137">
            <a:extLst>
              <a:ext uri="{FF2B5EF4-FFF2-40B4-BE49-F238E27FC236}">
                <a16:creationId xmlns:a16="http://schemas.microsoft.com/office/drawing/2014/main" id="{1DAD4445-B364-A444-A99A-E9FA04498D3E}"/>
              </a:ext>
            </a:extLst>
          </p:cNvPr>
          <p:cNvSpPr/>
          <p:nvPr/>
        </p:nvSpPr>
        <p:spPr>
          <a:xfrm>
            <a:off x="7870410" y="3965786"/>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Smiley Face 138">
            <a:extLst>
              <a:ext uri="{FF2B5EF4-FFF2-40B4-BE49-F238E27FC236}">
                <a16:creationId xmlns:a16="http://schemas.microsoft.com/office/drawing/2014/main" id="{98E189DA-C03A-C447-A06F-62B30767C094}"/>
              </a:ext>
            </a:extLst>
          </p:cNvPr>
          <p:cNvSpPr/>
          <p:nvPr/>
        </p:nvSpPr>
        <p:spPr>
          <a:xfrm>
            <a:off x="8302210" y="418724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Smiley Face 139">
            <a:extLst>
              <a:ext uri="{FF2B5EF4-FFF2-40B4-BE49-F238E27FC236}">
                <a16:creationId xmlns:a16="http://schemas.microsoft.com/office/drawing/2014/main" id="{3DF9CB6C-FB6B-8340-82EF-060C6D16755E}"/>
              </a:ext>
            </a:extLst>
          </p:cNvPr>
          <p:cNvSpPr/>
          <p:nvPr/>
        </p:nvSpPr>
        <p:spPr>
          <a:xfrm>
            <a:off x="10213560" y="27124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Smiley Face 140">
            <a:extLst>
              <a:ext uri="{FF2B5EF4-FFF2-40B4-BE49-F238E27FC236}">
                <a16:creationId xmlns:a16="http://schemas.microsoft.com/office/drawing/2014/main" id="{0B58DCFC-5202-0747-A7CB-0E8843B9C3F5}"/>
              </a:ext>
            </a:extLst>
          </p:cNvPr>
          <p:cNvSpPr/>
          <p:nvPr/>
        </p:nvSpPr>
        <p:spPr>
          <a:xfrm>
            <a:off x="10080210" y="37792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Smiley Face 141">
            <a:extLst>
              <a:ext uri="{FF2B5EF4-FFF2-40B4-BE49-F238E27FC236}">
                <a16:creationId xmlns:a16="http://schemas.microsoft.com/office/drawing/2014/main" id="{3EADE42D-7EB1-B04D-AF40-2FC99B8B08E0}"/>
              </a:ext>
            </a:extLst>
          </p:cNvPr>
          <p:cNvSpPr/>
          <p:nvPr/>
        </p:nvSpPr>
        <p:spPr>
          <a:xfrm>
            <a:off x="9286460" y="3741154"/>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Smiley Face 142">
            <a:extLst>
              <a:ext uri="{FF2B5EF4-FFF2-40B4-BE49-F238E27FC236}">
                <a16:creationId xmlns:a16="http://schemas.microsoft.com/office/drawing/2014/main" id="{749370CD-71DC-E74E-8B42-6E8F1CD0F7A9}"/>
              </a:ext>
            </a:extLst>
          </p:cNvPr>
          <p:cNvSpPr/>
          <p:nvPr/>
        </p:nvSpPr>
        <p:spPr>
          <a:xfrm>
            <a:off x="6346410" y="336293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miley Face 143">
            <a:extLst>
              <a:ext uri="{FF2B5EF4-FFF2-40B4-BE49-F238E27FC236}">
                <a16:creationId xmlns:a16="http://schemas.microsoft.com/office/drawing/2014/main" id="{756265B1-E345-6945-9C3C-8B9DF646BC5D}"/>
              </a:ext>
            </a:extLst>
          </p:cNvPr>
          <p:cNvSpPr/>
          <p:nvPr/>
        </p:nvSpPr>
        <p:spPr>
          <a:xfrm>
            <a:off x="10696160" y="2574345"/>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Smiley Face 144">
            <a:extLst>
              <a:ext uri="{FF2B5EF4-FFF2-40B4-BE49-F238E27FC236}">
                <a16:creationId xmlns:a16="http://schemas.microsoft.com/office/drawing/2014/main" id="{BF848AF9-A9A3-6345-A4B6-C13176D6598F}"/>
              </a:ext>
            </a:extLst>
          </p:cNvPr>
          <p:cNvSpPr/>
          <p:nvPr/>
        </p:nvSpPr>
        <p:spPr>
          <a:xfrm>
            <a:off x="6512091" y="3837198"/>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Smiley Face 145">
            <a:extLst>
              <a:ext uri="{FF2B5EF4-FFF2-40B4-BE49-F238E27FC236}">
                <a16:creationId xmlns:a16="http://schemas.microsoft.com/office/drawing/2014/main" id="{E64D2C7A-D1BE-D741-9FAE-FEB662BDA65B}"/>
              </a:ext>
            </a:extLst>
          </p:cNvPr>
          <p:cNvSpPr/>
          <p:nvPr/>
        </p:nvSpPr>
        <p:spPr>
          <a:xfrm>
            <a:off x="11629610" y="357764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Smiley Face 146">
            <a:extLst>
              <a:ext uri="{FF2B5EF4-FFF2-40B4-BE49-F238E27FC236}">
                <a16:creationId xmlns:a16="http://schemas.microsoft.com/office/drawing/2014/main" id="{FA51194D-FB0B-A040-9D7A-B41D41060180}"/>
              </a:ext>
            </a:extLst>
          </p:cNvPr>
          <p:cNvSpPr/>
          <p:nvPr/>
        </p:nvSpPr>
        <p:spPr>
          <a:xfrm>
            <a:off x="11020010" y="421145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miley Face 147">
            <a:extLst>
              <a:ext uri="{FF2B5EF4-FFF2-40B4-BE49-F238E27FC236}">
                <a16:creationId xmlns:a16="http://schemas.microsoft.com/office/drawing/2014/main" id="{0DA5A2B8-D6D6-E346-BD17-0BBD1FB29EA6}"/>
              </a:ext>
            </a:extLst>
          </p:cNvPr>
          <p:cNvSpPr/>
          <p:nvPr/>
        </p:nvSpPr>
        <p:spPr>
          <a:xfrm>
            <a:off x="7806910" y="53790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Smiley Face 148">
            <a:extLst>
              <a:ext uri="{FF2B5EF4-FFF2-40B4-BE49-F238E27FC236}">
                <a16:creationId xmlns:a16="http://schemas.microsoft.com/office/drawing/2014/main" id="{5EF8B943-9C3D-6D46-B6B6-228A8BEBDA75}"/>
              </a:ext>
            </a:extLst>
          </p:cNvPr>
          <p:cNvSpPr/>
          <p:nvPr/>
        </p:nvSpPr>
        <p:spPr>
          <a:xfrm>
            <a:off x="7806910" y="58814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Smiley Face 149">
            <a:extLst>
              <a:ext uri="{FF2B5EF4-FFF2-40B4-BE49-F238E27FC236}">
                <a16:creationId xmlns:a16="http://schemas.microsoft.com/office/drawing/2014/main" id="{CA3BFFB8-2752-BB47-8D2E-4D52E1567D6B}"/>
              </a:ext>
            </a:extLst>
          </p:cNvPr>
          <p:cNvSpPr/>
          <p:nvPr/>
        </p:nvSpPr>
        <p:spPr>
          <a:xfrm>
            <a:off x="7432260" y="5620349"/>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Smiley Face 150">
            <a:extLst>
              <a:ext uri="{FF2B5EF4-FFF2-40B4-BE49-F238E27FC236}">
                <a16:creationId xmlns:a16="http://schemas.microsoft.com/office/drawing/2014/main" id="{EA41538C-AEAA-AE49-9E24-CA5BA803B93A}"/>
              </a:ext>
            </a:extLst>
          </p:cNvPr>
          <p:cNvSpPr/>
          <p:nvPr/>
        </p:nvSpPr>
        <p:spPr>
          <a:xfrm>
            <a:off x="10766010" y="5415561"/>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Smiley Face 151">
            <a:extLst>
              <a:ext uri="{FF2B5EF4-FFF2-40B4-BE49-F238E27FC236}">
                <a16:creationId xmlns:a16="http://schemas.microsoft.com/office/drawing/2014/main" id="{0149A029-79C0-8548-BC4D-FF8DB63A8732}"/>
              </a:ext>
            </a:extLst>
          </p:cNvPr>
          <p:cNvSpPr/>
          <p:nvPr/>
        </p:nvSpPr>
        <p:spPr>
          <a:xfrm>
            <a:off x="6600410" y="4217793"/>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Smiley Face 152">
            <a:extLst>
              <a:ext uri="{FF2B5EF4-FFF2-40B4-BE49-F238E27FC236}">
                <a16:creationId xmlns:a16="http://schemas.microsoft.com/office/drawing/2014/main" id="{4015AA68-8B89-1E4D-87CA-8DF721241177}"/>
              </a:ext>
            </a:extLst>
          </p:cNvPr>
          <p:cNvSpPr/>
          <p:nvPr/>
        </p:nvSpPr>
        <p:spPr>
          <a:xfrm>
            <a:off x="6317835" y="4515452"/>
            <a:ext cx="330200" cy="330200"/>
          </a:xfrm>
          <a:prstGeom prst="smileyFac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7809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p:bldLst>
  </p:timing>
</p:sld>
</file>

<file path=ppt/theme/theme1.xml><?xml version="1.0" encoding="utf-8"?>
<a:theme xmlns:a="http://schemas.openxmlformats.org/drawingml/2006/main" name="teaching_template_attendance">
  <a:themeElements>
    <a:clrScheme name="Custom 3">
      <a:dk1>
        <a:srgbClr val="000000"/>
      </a:dk1>
      <a:lt1>
        <a:srgbClr val="FFFFFF"/>
      </a:lt1>
      <a:dk2>
        <a:srgbClr val="44546A"/>
      </a:dk2>
      <a:lt2>
        <a:srgbClr val="E7E6E6"/>
      </a:lt2>
      <a:accent1>
        <a:srgbClr val="01246E"/>
      </a:accent1>
      <a:accent2>
        <a:srgbClr val="82AED3"/>
      </a:accent2>
      <a:accent3>
        <a:srgbClr val="950019"/>
      </a:accent3>
      <a:accent4>
        <a:srgbClr val="F2C100"/>
      </a:accent4>
      <a:accent5>
        <a:srgbClr val="82AF00"/>
      </a:accent5>
      <a:accent6>
        <a:srgbClr val="AC3C00"/>
      </a:accent6>
      <a:hlink>
        <a:srgbClr val="000000"/>
      </a:hlink>
      <a:folHlink>
        <a:srgbClr val="9F9EA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aching_template_attendance" id="{1A0760FE-8674-5242-B125-8DC8B944E132}" vid="{B1260279-378A-DE4D-8AAD-08DAF46C8E9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teaching_template_attendance</Template>
  <TotalTime>6959</TotalTime>
  <Words>4602</Words>
  <Application>Microsoft Macintosh PowerPoint</Application>
  <PresentationFormat>Widescreen</PresentationFormat>
  <Paragraphs>764</Paragraphs>
  <Slides>54</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Calibri</vt:lpstr>
      <vt:lpstr>Cambria Math</vt:lpstr>
      <vt:lpstr>Helvetica Neue</vt:lpstr>
      <vt:lpstr>teaching_template_attendance</vt:lpstr>
      <vt:lpstr>Hypothesis Testing</vt:lpstr>
      <vt:lpstr>Announcements</vt:lpstr>
      <vt:lpstr>Course structure</vt:lpstr>
      <vt:lpstr>This Week’s Goals</vt:lpstr>
      <vt:lpstr>Conceptual Review</vt:lpstr>
      <vt:lpstr>Mary Berry’s New Cookbook</vt:lpstr>
      <vt:lpstr>Important Terms</vt:lpstr>
      <vt:lpstr>Sampling Variability</vt:lpstr>
      <vt:lpstr>Sampling Variability</vt:lpstr>
      <vt:lpstr>Sampling Variability</vt:lpstr>
      <vt:lpstr>Sampling Variability</vt:lpstr>
      <vt:lpstr>Sampling Variability</vt:lpstr>
      <vt:lpstr>Sampling Variability</vt:lpstr>
      <vt:lpstr>Sampling Variability</vt:lpstr>
      <vt:lpstr>Back to Mary’s Decision</vt:lpstr>
      <vt:lpstr>Hypothesis Testing: Four Steps</vt:lpstr>
      <vt:lpstr>What Can You Conclude: Some Caveats</vt:lpstr>
      <vt:lpstr>Hypothesis-driven Thinking: Target vs. Walmart</vt:lpstr>
      <vt:lpstr>Testing Means</vt:lpstr>
      <vt:lpstr>Test for Means: t-test</vt:lpstr>
      <vt:lpstr>Test for Means: t-test</vt:lpstr>
      <vt:lpstr>An Experiment on Obama’s Website</vt:lpstr>
      <vt:lpstr>An Experiment on Obama’s Website</vt:lpstr>
      <vt:lpstr>Two Sample t-Test</vt:lpstr>
      <vt:lpstr>An Experiment on Obama’s Website</vt:lpstr>
      <vt:lpstr>Testing Proportions</vt:lpstr>
      <vt:lpstr>Test #2: z-test for Proportions</vt:lpstr>
      <vt:lpstr>Two-sample z-test for Proportions</vt:lpstr>
      <vt:lpstr>An Experiment on Obama’s Website</vt:lpstr>
      <vt:lpstr>Testing Distributions</vt:lpstr>
      <vt:lpstr>Remember our Example: Obama’s A/B Test</vt:lpstr>
      <vt:lpstr>Contingency Tables</vt:lpstr>
      <vt:lpstr>Contingency Tables</vt:lpstr>
      <vt:lpstr>Contingency Tables</vt:lpstr>
      <vt:lpstr>Contingency Tables</vt:lpstr>
      <vt:lpstr>Tests for Tables</vt:lpstr>
      <vt:lpstr>Independence in Contingency Tables</vt:lpstr>
      <vt:lpstr>Independence in Contingency Tables</vt:lpstr>
      <vt:lpstr>Independence in Contingency Tables</vt:lpstr>
      <vt:lpstr>Independence in Contingency Tables</vt:lpstr>
      <vt:lpstr>Independence in Contingency Tables</vt:lpstr>
      <vt:lpstr>Independence in Contingency Tables</vt:lpstr>
      <vt:lpstr>Independence in Contingency Tables</vt:lpstr>
      <vt:lpstr>Independence in Contingency Tables</vt:lpstr>
      <vt:lpstr>χ^2 Tests for Tables</vt:lpstr>
      <vt:lpstr>An Experiment on Obama’s Website</vt:lpstr>
      <vt:lpstr>An Experiment on Obama’s Website</vt:lpstr>
      <vt:lpstr>Recap: Taxonomy of Tests</vt:lpstr>
      <vt:lpstr>Misuses and Pitfalls</vt:lpstr>
      <vt:lpstr>One- vs. Two-sided Tests</vt:lpstr>
      <vt:lpstr>Multiple Comparisons</vt:lpstr>
      <vt:lpstr>Power</vt:lpstr>
      <vt:lpstr>Hypothesis Tests in A/B Testing</vt:lpstr>
      <vt:lpstr>Takeaways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Hypothesis Testing</dc:title>
  <dc:creator>Microsoft Office User</dc:creator>
  <cp:lastModifiedBy>Dew, Ryan</cp:lastModifiedBy>
  <cp:revision>141</cp:revision>
  <cp:lastPrinted>2019-02-06T20:34:59Z</cp:lastPrinted>
  <dcterms:created xsi:type="dcterms:W3CDTF">2019-02-01T18:00:42Z</dcterms:created>
  <dcterms:modified xsi:type="dcterms:W3CDTF">2020-02-10T15:17:00Z</dcterms:modified>
</cp:coreProperties>
</file>

<file path=docProps/thumbnail.jpeg>
</file>